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86" r:id="rId3"/>
    <p:sldId id="257" r:id="rId4"/>
    <p:sldId id="264" r:id="rId5"/>
    <p:sldId id="258" r:id="rId6"/>
    <p:sldId id="265" r:id="rId7"/>
    <p:sldId id="259" r:id="rId8"/>
    <p:sldId id="266" r:id="rId9"/>
    <p:sldId id="260" r:id="rId10"/>
    <p:sldId id="267" r:id="rId11"/>
    <p:sldId id="261" r:id="rId12"/>
    <p:sldId id="268" r:id="rId13"/>
    <p:sldId id="262"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90" r:id="rId32"/>
    <p:sldId id="289" r:id="rId33"/>
    <p:sldId id="287" r:id="rId34"/>
    <p:sldId id="288" r:id="rId35"/>
    <p:sldId id="263" r:id="rId3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2" autoAdjust="0"/>
  </p:normalViewPr>
  <p:slideViewPr>
    <p:cSldViewPr>
      <p:cViewPr>
        <p:scale>
          <a:sx n="82" d="100"/>
          <a:sy n="82" d="100"/>
        </p:scale>
        <p:origin x="-1050" y="432"/>
      </p:cViewPr>
      <p:guideLst>
        <p:guide orient="horz" pos="2160"/>
        <p:guide pos="2880"/>
      </p:guideLst>
    </p:cSldViewPr>
  </p:slideViewPr>
  <p:outlineViewPr>
    <p:cViewPr>
      <p:scale>
        <a:sx n="33" d="100"/>
        <a:sy n="33" d="100"/>
      </p:scale>
      <p:origin x="0" y="47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pl-PL" smtClean="0"/>
              <a:t>Kliknij, aby edytować styl</a:t>
            </a:r>
            <a:endParaRPr lang="en-US"/>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13"/>
          <p:cNvSpPr>
            <a:spLocks noGrp="1"/>
          </p:cNvSpPr>
          <p:nvPr>
            <p:ph type="dt" sz="half" idx="10"/>
          </p:nvPr>
        </p:nvSpPr>
        <p:spPr/>
        <p:txBody>
          <a:bodyPr/>
          <a:lstStyle>
            <a:lvl1pPr>
              <a:defRPr/>
            </a:lvl1pPr>
          </a:lstStyle>
          <a:p>
            <a:pPr>
              <a:defRPr/>
            </a:pPr>
            <a:fld id="{BA647B5F-7A8C-49D9-8362-EC09E08EB57B}" type="datetimeFigureOut">
              <a:rPr lang="pl-PL"/>
              <a:pPr>
                <a:defRPr/>
              </a:pPr>
              <a:t>2012-03-07</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81617B19-F8A2-4F2F-9850-8E620947606B}" type="slidenum">
              <a:rPr lang="pl-PL"/>
              <a:pPr>
                <a:defRPr/>
              </a:pPr>
              <a:t>‹#›</a:t>
            </a:fld>
            <a:endParaRPr lang="pl-PL"/>
          </a:p>
        </p:txBody>
      </p:sp>
    </p:spTree>
    <p:extLst>
      <p:ext uri="{BB962C8B-B14F-4D97-AF65-F5344CB8AC3E}">
        <p14:creationId xmlns:p14="http://schemas.microsoft.com/office/powerpoint/2010/main" val="298783841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EB359949-3EC6-47E4-9650-10144EFCEB6E}" type="datetimeFigureOut">
              <a:rPr lang="pl-PL"/>
              <a:pPr>
                <a:defRPr/>
              </a:pPr>
              <a:t>2012-03-07</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CFAC9A29-F6E7-4385-B62F-4B1B66E456D9}" type="slidenum">
              <a:rPr lang="pl-PL"/>
              <a:pPr>
                <a:defRPr/>
              </a:pPr>
              <a:t>‹#›</a:t>
            </a:fld>
            <a:endParaRPr lang="pl-PL"/>
          </a:p>
        </p:txBody>
      </p:sp>
    </p:spTree>
    <p:extLst>
      <p:ext uri="{BB962C8B-B14F-4D97-AF65-F5344CB8AC3E}">
        <p14:creationId xmlns:p14="http://schemas.microsoft.com/office/powerpoint/2010/main" val="164741474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12FFD577-572E-44E3-A769-1A18FFC4CAE9}" type="datetimeFigureOut">
              <a:rPr lang="pl-PL"/>
              <a:pPr>
                <a:defRPr/>
              </a:pPr>
              <a:t>2012-03-07</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A5B5BE9C-2C1A-4FFF-BEBF-A95F40D05CA3}" type="slidenum">
              <a:rPr lang="pl-PL"/>
              <a:pPr>
                <a:defRPr/>
              </a:pPr>
              <a:t>‹#›</a:t>
            </a:fld>
            <a:endParaRPr lang="pl-PL"/>
          </a:p>
        </p:txBody>
      </p:sp>
    </p:spTree>
    <p:extLst>
      <p:ext uri="{BB962C8B-B14F-4D97-AF65-F5344CB8AC3E}">
        <p14:creationId xmlns:p14="http://schemas.microsoft.com/office/powerpoint/2010/main" val="18774975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C5034A73-0F57-4084-9B00-0149C99DE636}" type="datetimeFigureOut">
              <a:rPr lang="pl-PL"/>
              <a:pPr>
                <a:defRPr/>
              </a:pPr>
              <a:t>2012-03-07</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2F68755D-09C9-4EDC-902A-087468BFFC86}" type="slidenum">
              <a:rPr lang="pl-PL"/>
              <a:pPr>
                <a:defRPr/>
              </a:pPr>
              <a:t>‹#›</a:t>
            </a:fld>
            <a:endParaRPr lang="pl-PL"/>
          </a:p>
        </p:txBody>
      </p:sp>
    </p:spTree>
    <p:extLst>
      <p:ext uri="{BB962C8B-B14F-4D97-AF65-F5344CB8AC3E}">
        <p14:creationId xmlns:p14="http://schemas.microsoft.com/office/powerpoint/2010/main" val="403430691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54E13B59-B780-4203-8E04-826FDD94DE1C}" type="datetimeFigureOut">
              <a:rPr lang="pl-PL"/>
              <a:pPr>
                <a:defRPr/>
              </a:pPr>
              <a:t>2012-03-07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F987D75-4A31-481D-BEB9-E7F7E022ACA4}" type="slidenum">
              <a:rPr lang="pl-PL"/>
              <a:pPr>
                <a:defRPr/>
              </a:pPr>
              <a:t>‹#›</a:t>
            </a:fld>
            <a:endParaRPr lang="pl-PL"/>
          </a:p>
        </p:txBody>
      </p:sp>
    </p:spTree>
    <p:extLst>
      <p:ext uri="{BB962C8B-B14F-4D97-AF65-F5344CB8AC3E}">
        <p14:creationId xmlns:p14="http://schemas.microsoft.com/office/powerpoint/2010/main" val="144203620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389D6640-BE95-4872-90DB-6B38201C5143}" type="datetimeFigureOut">
              <a:rPr lang="pl-PL"/>
              <a:pPr>
                <a:defRPr/>
              </a:pPr>
              <a:t>2012-03-07</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DBBE7173-FAD0-48CB-A337-7267465EAAA8}" type="slidenum">
              <a:rPr lang="pl-PL"/>
              <a:pPr>
                <a:defRPr/>
              </a:pPr>
              <a:t>‹#›</a:t>
            </a:fld>
            <a:endParaRPr lang="pl-PL"/>
          </a:p>
        </p:txBody>
      </p:sp>
    </p:spTree>
    <p:extLst>
      <p:ext uri="{BB962C8B-B14F-4D97-AF65-F5344CB8AC3E}">
        <p14:creationId xmlns:p14="http://schemas.microsoft.com/office/powerpoint/2010/main" val="417218598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13"/>
          <p:cNvSpPr>
            <a:spLocks noGrp="1"/>
          </p:cNvSpPr>
          <p:nvPr>
            <p:ph type="dt" sz="half" idx="10"/>
          </p:nvPr>
        </p:nvSpPr>
        <p:spPr/>
        <p:txBody>
          <a:bodyPr/>
          <a:lstStyle>
            <a:lvl1pPr>
              <a:defRPr/>
            </a:lvl1pPr>
          </a:lstStyle>
          <a:p>
            <a:pPr>
              <a:defRPr/>
            </a:pPr>
            <a:fld id="{3FA419A0-A042-4DFB-A09C-DA182D8AF6B6}" type="datetimeFigureOut">
              <a:rPr lang="pl-PL"/>
              <a:pPr>
                <a:defRPr/>
              </a:pPr>
              <a:t>2012-03-07</a:t>
            </a:fld>
            <a:endParaRPr lang="pl-PL"/>
          </a:p>
        </p:txBody>
      </p:sp>
      <p:sp>
        <p:nvSpPr>
          <p:cNvPr id="8" name="Symbol zastępczy stopki 2"/>
          <p:cNvSpPr>
            <a:spLocks noGrp="1"/>
          </p:cNvSpPr>
          <p:nvPr>
            <p:ph type="ftr" sz="quarter" idx="11"/>
          </p:nvPr>
        </p:nvSpPr>
        <p:spPr/>
        <p:txBody>
          <a:bodyPr/>
          <a:lstStyle>
            <a:lvl1pPr>
              <a:defRPr/>
            </a:lvl1pPr>
          </a:lstStyle>
          <a:p>
            <a:pPr>
              <a:defRPr/>
            </a:pPr>
            <a:endParaRPr lang="pl-PL"/>
          </a:p>
        </p:txBody>
      </p:sp>
      <p:sp>
        <p:nvSpPr>
          <p:cNvPr id="9" name="Symbol zastępczy numeru slajdu 22"/>
          <p:cNvSpPr>
            <a:spLocks noGrp="1"/>
          </p:cNvSpPr>
          <p:nvPr>
            <p:ph type="sldNum" sz="quarter" idx="12"/>
          </p:nvPr>
        </p:nvSpPr>
        <p:spPr/>
        <p:txBody>
          <a:bodyPr/>
          <a:lstStyle>
            <a:lvl1pPr>
              <a:defRPr/>
            </a:lvl1pPr>
          </a:lstStyle>
          <a:p>
            <a:pPr>
              <a:defRPr/>
            </a:pPr>
            <a:fld id="{D7967274-0C3A-4674-A7EB-62D95D03B62D}" type="slidenum">
              <a:rPr lang="pl-PL"/>
              <a:pPr>
                <a:defRPr/>
              </a:pPr>
              <a:t>‹#›</a:t>
            </a:fld>
            <a:endParaRPr lang="pl-PL"/>
          </a:p>
        </p:txBody>
      </p:sp>
    </p:spTree>
    <p:extLst>
      <p:ext uri="{BB962C8B-B14F-4D97-AF65-F5344CB8AC3E}">
        <p14:creationId xmlns:p14="http://schemas.microsoft.com/office/powerpoint/2010/main" val="47562574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13"/>
          <p:cNvSpPr>
            <a:spLocks noGrp="1"/>
          </p:cNvSpPr>
          <p:nvPr>
            <p:ph type="dt" sz="half" idx="10"/>
          </p:nvPr>
        </p:nvSpPr>
        <p:spPr/>
        <p:txBody>
          <a:bodyPr/>
          <a:lstStyle>
            <a:lvl1pPr>
              <a:defRPr/>
            </a:lvl1pPr>
          </a:lstStyle>
          <a:p>
            <a:pPr>
              <a:defRPr/>
            </a:pPr>
            <a:fld id="{48367289-CDA6-409A-8CB6-A15CDFD23A16}" type="datetimeFigureOut">
              <a:rPr lang="pl-PL"/>
              <a:pPr>
                <a:defRPr/>
              </a:pPr>
              <a:t>2012-03-07</a:t>
            </a:fld>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E33BADEB-D5FA-42EE-9540-04B74CD35F23}" type="slidenum">
              <a:rPr lang="pl-PL"/>
              <a:pPr>
                <a:defRPr/>
              </a:pPr>
              <a:t>‹#›</a:t>
            </a:fld>
            <a:endParaRPr lang="pl-PL"/>
          </a:p>
        </p:txBody>
      </p:sp>
    </p:spTree>
    <p:extLst>
      <p:ext uri="{BB962C8B-B14F-4D97-AF65-F5344CB8AC3E}">
        <p14:creationId xmlns:p14="http://schemas.microsoft.com/office/powerpoint/2010/main" val="267627812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pPr>
              <a:defRPr/>
            </a:pPr>
            <a:fld id="{50AA0CB3-4475-4EAE-A50F-57CB21A125D4}" type="datetimeFigureOut">
              <a:rPr lang="pl-PL"/>
              <a:pPr>
                <a:defRPr/>
              </a:pPr>
              <a:t>2012-03-07</a:t>
            </a:fld>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22"/>
          <p:cNvSpPr>
            <a:spLocks noGrp="1"/>
          </p:cNvSpPr>
          <p:nvPr>
            <p:ph type="sldNum" sz="quarter" idx="12"/>
          </p:nvPr>
        </p:nvSpPr>
        <p:spPr/>
        <p:txBody>
          <a:bodyPr/>
          <a:lstStyle>
            <a:lvl1pPr>
              <a:defRPr/>
            </a:lvl1pPr>
          </a:lstStyle>
          <a:p>
            <a:pPr>
              <a:defRPr/>
            </a:pPr>
            <a:fld id="{A6AA99E4-42EA-4231-97F2-A8CD9D988B53}" type="slidenum">
              <a:rPr lang="pl-PL"/>
              <a:pPr>
                <a:defRPr/>
              </a:pPr>
              <a:t>‹#›</a:t>
            </a:fld>
            <a:endParaRPr lang="pl-PL"/>
          </a:p>
        </p:txBody>
      </p:sp>
    </p:spTree>
    <p:extLst>
      <p:ext uri="{BB962C8B-B14F-4D97-AF65-F5344CB8AC3E}">
        <p14:creationId xmlns:p14="http://schemas.microsoft.com/office/powerpoint/2010/main" val="79863655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pl-PL" smtClean="0"/>
              <a:t>Kliknij, aby edytować styl</a:t>
            </a:r>
            <a:endParaRPr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9B4FB22A-B52F-4167-9C5B-37BACDCD5E38}" type="datetimeFigureOut">
              <a:rPr lang="pl-PL"/>
              <a:pPr>
                <a:defRPr/>
              </a:pPr>
              <a:t>2012-03-07</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CF8647D3-2DED-44FD-BFF8-1ED8A13C39DF}" type="slidenum">
              <a:rPr lang="pl-PL"/>
              <a:pPr>
                <a:defRPr/>
              </a:pPr>
              <a:t>‹#›</a:t>
            </a:fld>
            <a:endParaRPr lang="pl-PL"/>
          </a:p>
        </p:txBody>
      </p:sp>
    </p:spTree>
    <p:extLst>
      <p:ext uri="{BB962C8B-B14F-4D97-AF65-F5344CB8AC3E}">
        <p14:creationId xmlns:p14="http://schemas.microsoft.com/office/powerpoint/2010/main" val="178703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13"/>
          <p:cNvSpPr>
            <a:spLocks noGrp="1"/>
          </p:cNvSpPr>
          <p:nvPr>
            <p:ph type="dt" sz="half" idx="10"/>
          </p:nvPr>
        </p:nvSpPr>
        <p:spPr/>
        <p:txBody>
          <a:bodyPr/>
          <a:lstStyle>
            <a:lvl1pPr>
              <a:defRPr/>
            </a:lvl1pPr>
          </a:lstStyle>
          <a:p>
            <a:pPr>
              <a:defRPr/>
            </a:pPr>
            <a:fld id="{7E9B06C4-FD10-41B7-832C-1F1A5DA85C31}" type="datetimeFigureOut">
              <a:rPr lang="pl-PL"/>
              <a:pPr>
                <a:defRPr/>
              </a:pPr>
              <a:t>2012-03-07</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480FF573-23CB-4E32-A925-0E972EBC4AB3}" type="slidenum">
              <a:rPr lang="pl-PL"/>
              <a:pPr>
                <a:defRPr/>
              </a:pPr>
              <a:t>‹#›</a:t>
            </a:fld>
            <a:endParaRPr lang="pl-PL"/>
          </a:p>
        </p:txBody>
      </p:sp>
    </p:spTree>
    <p:extLst>
      <p:ext uri="{BB962C8B-B14F-4D97-AF65-F5344CB8AC3E}">
        <p14:creationId xmlns:p14="http://schemas.microsoft.com/office/powerpoint/2010/main" val="374606138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pl-PL" smtClean="0"/>
              <a:t>Kliknij, aby edytować styl</a:t>
            </a:r>
            <a:endParaRPr lang="en-US"/>
          </a:p>
        </p:txBody>
      </p:sp>
      <p:sp>
        <p:nvSpPr>
          <p:cNvPr id="1027" name="Symbol zastępczy tekstu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defRPr>
            </a:lvl1pPr>
          </a:lstStyle>
          <a:p>
            <a:pPr>
              <a:defRPr/>
            </a:pPr>
            <a:fld id="{BB3C7143-B300-4DBB-A83A-1EACDC250F4E}" type="datetimeFigureOut">
              <a:rPr lang="pl-PL"/>
              <a:pPr>
                <a:defRPr/>
              </a:pPr>
              <a:t>2012-03-07</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98EB4C59-3D00-4500-944D-AE7521F43A5A}"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91"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spd="slow">
    <p:wip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1412776"/>
            <a:ext cx="6696744" cy="1828800"/>
          </a:xfrm>
        </p:spPr>
        <p:style>
          <a:lnRef idx="1">
            <a:schemeClr val="dk1"/>
          </a:lnRef>
          <a:fillRef idx="2">
            <a:schemeClr val="dk1"/>
          </a:fillRef>
          <a:effectRef idx="1">
            <a:schemeClr val="dk1"/>
          </a:effectRef>
          <a:fontRef idx="minor">
            <a:schemeClr val="dk1"/>
          </a:fontRef>
        </p:style>
        <p:txBody>
          <a:bodyPr/>
          <a:lstStyle/>
          <a:p>
            <a:pPr marL="484632" fontAlgn="auto">
              <a:spcAft>
                <a:spcPts val="0"/>
              </a:spcAft>
              <a:defRPr/>
            </a:pPr>
            <a:r>
              <a:rPr lang="pl-PL" dirty="0" smtClean="0">
                <a:solidFill>
                  <a:schemeClr val="accent1">
                    <a:tint val="83000"/>
                    <a:satMod val="150000"/>
                  </a:schemeClr>
                </a:solidFill>
              </a:rPr>
              <a:t>cyberspace </a:t>
            </a:r>
            <a:br>
              <a:rPr lang="pl-PL" dirty="0" smtClean="0">
                <a:solidFill>
                  <a:schemeClr val="accent1">
                    <a:tint val="83000"/>
                    <a:satMod val="150000"/>
                  </a:schemeClr>
                </a:solidFill>
              </a:rPr>
            </a:br>
            <a:r>
              <a:rPr lang="pl-PL" dirty="0" err="1" smtClean="0">
                <a:solidFill>
                  <a:schemeClr val="accent1">
                    <a:tint val="83000"/>
                    <a:satMod val="150000"/>
                  </a:schemeClr>
                </a:solidFill>
              </a:rPr>
              <a:t>creators</a:t>
            </a:r>
            <a:endParaRPr lang="pl-PL" dirty="0">
              <a:solidFill>
                <a:schemeClr val="accent1">
                  <a:tint val="83000"/>
                  <a:satMod val="150000"/>
                </a:schemeClr>
              </a:solidFill>
            </a:endParaRPr>
          </a:p>
        </p:txBody>
      </p:sp>
      <p:sp>
        <p:nvSpPr>
          <p:cNvPr id="9219" name="Podtytuł 2"/>
          <p:cNvSpPr>
            <a:spLocks noGrp="1"/>
          </p:cNvSpPr>
          <p:nvPr>
            <p:ph type="subTitle" idx="1"/>
          </p:nvPr>
        </p:nvSpPr>
        <p:spPr>
          <a:xfrm>
            <a:off x="611560" y="3573016"/>
            <a:ext cx="7488832" cy="1656184"/>
          </a:xfrm>
        </p:spPr>
        <p:txBody>
          <a:bodyPr rtlCol="0">
            <a:normAutofit fontScale="85000" lnSpcReduction="20000"/>
          </a:bodyPr>
          <a:lstStyle/>
          <a:p>
            <a:pPr algn="l" fontAlgn="auto">
              <a:lnSpc>
                <a:spcPct val="170000"/>
              </a:lnSpc>
              <a:spcBef>
                <a:spcPct val="0"/>
              </a:spcBef>
              <a:spcAft>
                <a:spcPts val="0"/>
              </a:spcAft>
              <a:buClr>
                <a:schemeClr val="tx1">
                  <a:shade val="95000"/>
                </a:schemeClr>
              </a:buClr>
              <a:buFont typeface="Wingdings 2"/>
              <a:buNone/>
              <a:defRPr/>
            </a:pPr>
            <a:r>
              <a:rPr lang="pl-PL" sz="2000" b="1" dirty="0" smtClean="0"/>
              <a:t>„</a:t>
            </a:r>
            <a:r>
              <a:rPr lang="en-US" sz="2000" b="1" dirty="0" smtClean="0"/>
              <a:t>Being </a:t>
            </a:r>
            <a:r>
              <a:rPr lang="en-US" sz="2000" b="1" dirty="0"/>
              <a:t>the richest man in the cemetery doesn't matter to me ... </a:t>
            </a:r>
            <a:r>
              <a:rPr lang="pl-PL" sz="2000" b="1" dirty="0" smtClean="0"/>
              <a:t/>
            </a:r>
            <a:br>
              <a:rPr lang="pl-PL" sz="2000" b="1" dirty="0" smtClean="0"/>
            </a:br>
            <a:r>
              <a:rPr lang="en-US" sz="2000" b="1" dirty="0" smtClean="0"/>
              <a:t>Going </a:t>
            </a:r>
            <a:r>
              <a:rPr lang="en-US" sz="2000" b="1" dirty="0"/>
              <a:t>to bed at night saying we've done something wonderful... </a:t>
            </a:r>
            <a:r>
              <a:rPr lang="pl-PL" sz="2000" b="1" dirty="0" smtClean="0"/>
              <a:t/>
            </a:r>
            <a:br>
              <a:rPr lang="pl-PL" sz="2000" b="1" dirty="0" smtClean="0"/>
            </a:br>
            <a:r>
              <a:rPr lang="en-US" sz="2000" b="1" dirty="0" smtClean="0"/>
              <a:t>that's </a:t>
            </a:r>
            <a:r>
              <a:rPr lang="en-US" sz="2000" b="1" dirty="0"/>
              <a:t>what matters to me</a:t>
            </a:r>
            <a:r>
              <a:rPr lang="en-US" sz="2000" b="1" dirty="0" smtClean="0"/>
              <a:t>.</a:t>
            </a:r>
            <a:r>
              <a:rPr lang="pl-PL" sz="2000" b="1" dirty="0" smtClean="0"/>
              <a:t>” </a:t>
            </a:r>
            <a:r>
              <a:rPr lang="pl-PL" sz="2000" b="1" dirty="0" smtClean="0"/>
              <a:t/>
            </a:r>
            <a:br>
              <a:rPr lang="pl-PL" sz="2000" b="1" dirty="0" smtClean="0"/>
            </a:br>
            <a:r>
              <a:rPr lang="pl-PL" sz="2000" b="1" dirty="0" smtClean="0"/>
              <a:t>				– </a:t>
            </a:r>
            <a:r>
              <a:rPr lang="pl-PL" sz="2000" b="1" dirty="0" smtClean="0"/>
              <a:t>Steve </a:t>
            </a:r>
            <a:r>
              <a:rPr lang="pl-PL" sz="2000" b="1" dirty="0" err="1" smtClean="0"/>
              <a:t>Jobs</a:t>
            </a:r>
            <a:endParaRPr lang="pl-PL" sz="2000" dirty="0" smtClean="0"/>
          </a:p>
        </p:txBody>
      </p:sp>
      <p:sp>
        <p:nvSpPr>
          <p:cNvPr id="3" name="Prostokąt 2"/>
          <p:cNvSpPr/>
          <p:nvPr/>
        </p:nvSpPr>
        <p:spPr>
          <a:xfrm>
            <a:off x="323528" y="6012299"/>
            <a:ext cx="8676456" cy="461665"/>
          </a:xfrm>
          <a:prstGeom prst="rect">
            <a:avLst/>
          </a:prstGeom>
        </p:spPr>
        <p:txBody>
          <a:bodyPr wrap="square">
            <a:spAutoFit/>
          </a:bodyPr>
          <a:lstStyle/>
          <a:p>
            <a:r>
              <a:rPr lang="en-US" sz="1200" i="1" dirty="0"/>
              <a:t>This project has been funded with support from the European Commission. This publication reflects the views only of </a:t>
            </a:r>
            <a:r>
              <a:rPr lang="en-US" sz="1200" i="1" dirty="0" smtClean="0"/>
              <a:t>the </a:t>
            </a:r>
            <a:r>
              <a:rPr lang="en-US" sz="1200" i="1" dirty="0"/>
              <a:t>author, and the Commission cannot be held responsible for any use which may be made of the information contained therein. </a:t>
            </a:r>
            <a:endParaRPr lang="pl-PL" sz="1200" i="1"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725143"/>
            <a:ext cx="1728192" cy="95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484632" fontAlgn="auto">
              <a:spcAft>
                <a:spcPts val="0"/>
              </a:spcAft>
              <a:defRPr/>
            </a:pPr>
            <a:r>
              <a:rPr lang="pl-PL" dirty="0" smtClean="0">
                <a:solidFill>
                  <a:schemeClr val="accent1">
                    <a:tint val="83000"/>
                    <a:satMod val="150000"/>
                  </a:schemeClr>
                </a:solidFill>
              </a:rPr>
              <a:t>Bob Kahn and </a:t>
            </a:r>
            <a:r>
              <a:rPr lang="pl-PL" dirty="0" err="1" smtClean="0">
                <a:solidFill>
                  <a:schemeClr val="accent1">
                    <a:tint val="83000"/>
                    <a:satMod val="150000"/>
                  </a:schemeClr>
                </a:solidFill>
              </a:rPr>
              <a:t>Vinton</a:t>
            </a:r>
            <a:r>
              <a:rPr lang="pl-PL" dirty="0" smtClean="0">
                <a:solidFill>
                  <a:schemeClr val="accent1">
                    <a:tint val="83000"/>
                    <a:satMod val="150000"/>
                  </a:schemeClr>
                </a:solidFill>
              </a:rPr>
              <a:t> Gray </a:t>
            </a:r>
            <a:r>
              <a:rPr lang="pl-PL" dirty="0" err="1" smtClean="0">
                <a:solidFill>
                  <a:schemeClr val="accent1">
                    <a:tint val="83000"/>
                    <a:satMod val="150000"/>
                  </a:schemeClr>
                </a:solidFill>
              </a:rPr>
              <a:t>Cerf</a:t>
            </a:r>
            <a:endParaRPr lang="pl-PL" dirty="0">
              <a:solidFill>
                <a:schemeClr val="accent1">
                  <a:tint val="83000"/>
                  <a:satMod val="150000"/>
                </a:schemeClr>
              </a:solidFill>
            </a:endParaRPr>
          </a:p>
        </p:txBody>
      </p:sp>
      <p:sp>
        <p:nvSpPr>
          <p:cNvPr id="12291" name="Symbol zastępczy zawartości 2"/>
          <p:cNvSpPr>
            <a:spLocks noGrp="1"/>
          </p:cNvSpPr>
          <p:nvPr>
            <p:ph idx="1"/>
          </p:nvPr>
        </p:nvSpPr>
        <p:spPr/>
        <p:txBody>
          <a:bodyPr/>
          <a:lstStyle/>
          <a:p>
            <a:pPr marL="447675" indent="-382588">
              <a:lnSpc>
                <a:spcPct val="150000"/>
              </a:lnSpc>
              <a:buFont typeface="Wingdings 2" pitchFamily="18" charset="2"/>
              <a:buNone/>
            </a:pPr>
            <a:r>
              <a:rPr lang="pl-PL" sz="2400" dirty="0" smtClean="0"/>
              <a:t>     </a:t>
            </a:r>
            <a:r>
              <a:rPr lang="en-US" sz="2400" dirty="0" smtClean="0"/>
              <a:t>They created a TCP / IP protocol which provides the basic structure of the Internet.</a:t>
            </a:r>
            <a:endParaRPr lang="pl-PL" sz="2400" dirty="0" smtClean="0"/>
          </a:p>
          <a:p>
            <a:pPr marL="447675" indent="-382588">
              <a:lnSpc>
                <a:spcPct val="150000"/>
              </a:lnSpc>
              <a:buFont typeface="Wingdings 2" pitchFamily="18" charset="2"/>
              <a:buNone/>
            </a:pPr>
            <a:r>
              <a:rPr lang="en-US" sz="2400" dirty="0" smtClean="0"/>
              <a:t>It is characterized by:</a:t>
            </a:r>
            <a:endParaRPr lang="pl-PL" sz="2400" dirty="0" smtClean="0"/>
          </a:p>
          <a:p>
            <a:pPr marL="447675" indent="-382588">
              <a:lnSpc>
                <a:spcPct val="150000"/>
              </a:lnSpc>
            </a:pPr>
            <a:r>
              <a:rPr lang="en-US" sz="2400" dirty="0" smtClean="0"/>
              <a:t>Platform independence</a:t>
            </a:r>
            <a:endParaRPr lang="pl-PL" sz="2400" dirty="0" smtClean="0"/>
          </a:p>
          <a:p>
            <a:pPr marL="447675" indent="-382588">
              <a:lnSpc>
                <a:spcPct val="150000"/>
              </a:lnSpc>
            </a:pPr>
            <a:r>
              <a:rPr lang="pl-PL" sz="2400" dirty="0" smtClean="0"/>
              <a:t>H</a:t>
            </a:r>
            <a:r>
              <a:rPr lang="en-US" sz="2400" dirty="0" err="1" smtClean="0"/>
              <a:t>igh</a:t>
            </a:r>
            <a:r>
              <a:rPr lang="en-US" sz="2400" dirty="0" smtClean="0"/>
              <a:t> yield</a:t>
            </a:r>
            <a:endParaRPr lang="pl-PL" sz="2400" dirty="0" smtClean="0"/>
          </a:p>
          <a:p>
            <a:pPr marL="447675" indent="-382588">
              <a:lnSpc>
                <a:spcPct val="150000"/>
              </a:lnSpc>
            </a:pPr>
            <a:r>
              <a:rPr lang="en-US" sz="2400" dirty="0" smtClean="0"/>
              <a:t>The possibility of adding a new network without disrupting existing</a:t>
            </a:r>
            <a:endParaRPr lang="pl-PL" sz="2400" dirty="0" smtClean="0"/>
          </a:p>
          <a:p>
            <a:pPr marL="447675" indent="-382588">
              <a:lnSpc>
                <a:spcPct val="150000"/>
              </a:lnSpc>
            </a:pPr>
            <a:r>
              <a:rPr lang="en-US" sz="2400" dirty="0" smtClean="0"/>
              <a:t>Low level load their own data structures</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Rasmus</a:t>
            </a:r>
            <a:r>
              <a:rPr lang="pl-PL" dirty="0" smtClean="0">
                <a:solidFill>
                  <a:schemeClr val="accent1">
                    <a:tint val="83000"/>
                    <a:satMod val="150000"/>
                  </a:schemeClr>
                </a:solidFill>
              </a:rPr>
              <a:t> </a:t>
            </a:r>
            <a:r>
              <a:rPr lang="pl-PL" dirty="0" err="1" smtClean="0">
                <a:solidFill>
                  <a:schemeClr val="accent1">
                    <a:tint val="83000"/>
                    <a:satMod val="150000"/>
                  </a:schemeClr>
                </a:solidFill>
              </a:rPr>
              <a:t>Lerdorf</a:t>
            </a:r>
            <a:r>
              <a:rPr lang="pl-PL" dirty="0" smtClean="0">
                <a:solidFill>
                  <a:schemeClr val="accent1">
                    <a:tint val="83000"/>
                    <a:satMod val="150000"/>
                  </a:schemeClr>
                </a:solidFill>
              </a:rPr>
              <a:t> </a:t>
            </a:r>
            <a:r>
              <a:rPr lang="pl-PL" sz="2000" b="0" dirty="0" smtClean="0">
                <a:solidFill>
                  <a:schemeClr val="tx1"/>
                </a:solidFill>
                <a:effectLst/>
              </a:rPr>
              <a:t>(1968)</a:t>
            </a:r>
            <a:endParaRPr lang="pl-PL" sz="2000" b="0" dirty="0">
              <a:solidFill>
                <a:schemeClr val="tx1"/>
              </a:solidFill>
              <a:effectLst/>
            </a:endParaRP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11560" y="2079529"/>
            <a:ext cx="3768316" cy="3581719"/>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3316" name="pole tekstowe 2"/>
          <p:cNvSpPr txBox="1">
            <a:spLocks noChangeArrowheads="1"/>
          </p:cNvSpPr>
          <p:nvPr/>
        </p:nvSpPr>
        <p:spPr bwMode="auto">
          <a:xfrm>
            <a:off x="4691063" y="2781300"/>
            <a:ext cx="412940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600" dirty="0">
                <a:latin typeface="Chiller" pitchFamily="82" charset="0"/>
              </a:rPr>
              <a:t>,,</a:t>
            </a:r>
            <a:r>
              <a:rPr lang="en-US" sz="3600" dirty="0">
                <a:latin typeface="Chiller" pitchFamily="82" charset="0"/>
              </a:rPr>
              <a:t>I really don't like programming. I built this tool to program less so that I could just reuse code.</a:t>
            </a:r>
            <a:r>
              <a:rPr lang="pl-PL" sz="3600" dirty="0">
                <a:latin typeface="Chiller" pitchFamily="82" charset="0"/>
              </a:rPr>
              <a:t>’’</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Rasmus</a:t>
            </a:r>
            <a:r>
              <a:rPr lang="pl-PL" dirty="0" smtClean="0">
                <a:solidFill>
                  <a:schemeClr val="accent1">
                    <a:tint val="83000"/>
                    <a:satMod val="150000"/>
                  </a:schemeClr>
                </a:solidFill>
              </a:rPr>
              <a:t> </a:t>
            </a:r>
            <a:r>
              <a:rPr lang="pl-PL" dirty="0" err="1" smtClean="0">
                <a:solidFill>
                  <a:schemeClr val="accent1">
                    <a:tint val="83000"/>
                    <a:satMod val="150000"/>
                  </a:schemeClr>
                </a:solidFill>
              </a:rPr>
              <a:t>Lerdorf</a:t>
            </a:r>
            <a:endParaRPr lang="pl-PL" dirty="0">
              <a:solidFill>
                <a:schemeClr val="accent1">
                  <a:tint val="83000"/>
                  <a:satMod val="150000"/>
                </a:schemeClr>
              </a:solidFill>
            </a:endParaRPr>
          </a:p>
        </p:txBody>
      </p:sp>
      <p:sp>
        <p:nvSpPr>
          <p:cNvPr id="3" name="Symbol zastępczy zawartości 2"/>
          <p:cNvSpPr>
            <a:spLocks noGrp="1"/>
          </p:cNvSpPr>
          <p:nvPr>
            <p:ph idx="1"/>
          </p:nvPr>
        </p:nvSpPr>
        <p:spPr>
          <a:xfrm>
            <a:off x="179512" y="1600200"/>
            <a:ext cx="8507288" cy="4708525"/>
          </a:xfrm>
        </p:spPr>
        <p:txBody>
          <a:bodyPr rtlCol="0">
            <a:normAutofit fontScale="92500"/>
          </a:bodyPr>
          <a:lstStyle/>
          <a:p>
            <a:pPr marL="448056" indent="-384048" fontAlgn="auto">
              <a:lnSpc>
                <a:spcPct val="150000"/>
              </a:lnSpc>
              <a:spcAft>
                <a:spcPts val="0"/>
              </a:spcAft>
              <a:buClr>
                <a:schemeClr val="tx1">
                  <a:shade val="95000"/>
                </a:schemeClr>
              </a:buClr>
              <a:buFont typeface="Wingdings 2"/>
              <a:buNone/>
              <a:defRPr/>
            </a:pPr>
            <a:r>
              <a:rPr lang="pl-PL" sz="2400" dirty="0" smtClean="0"/>
              <a:t>     </a:t>
            </a:r>
            <a:r>
              <a:rPr lang="en-US" sz="2400" dirty="0" smtClean="0"/>
              <a:t>The </a:t>
            </a:r>
            <a:r>
              <a:rPr lang="en-US" sz="2400" dirty="0"/>
              <a:t>author of the original version of the PHP programming language, allowing to create dynamic web pages by generating content on the web server. It allows for example:</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Verify users of web portals</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Create friendly content management systems websites (CMS)</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Automatically process the data received from the user</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Use of other libraries and programs, for example, to generate the graphics or information gathering</a:t>
            </a:r>
            <a:r>
              <a:rPr lang="en-US" sz="2400" dirty="0" smtClean="0"/>
              <a:t>.</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Sergey</a:t>
            </a:r>
            <a:r>
              <a:rPr lang="pl-PL" dirty="0" smtClean="0">
                <a:solidFill>
                  <a:schemeClr val="accent1">
                    <a:tint val="83000"/>
                    <a:satMod val="150000"/>
                  </a:schemeClr>
                </a:solidFill>
              </a:rPr>
              <a:t> </a:t>
            </a:r>
            <a:r>
              <a:rPr lang="pl-PL" dirty="0" err="1" smtClean="0">
                <a:solidFill>
                  <a:schemeClr val="accent1">
                    <a:tint val="83000"/>
                    <a:satMod val="150000"/>
                  </a:schemeClr>
                </a:solidFill>
              </a:rPr>
              <a:t>Brin</a:t>
            </a:r>
            <a:r>
              <a:rPr lang="pl-PL" dirty="0" smtClean="0">
                <a:solidFill>
                  <a:schemeClr val="accent1">
                    <a:tint val="83000"/>
                    <a:satMod val="150000"/>
                  </a:schemeClr>
                </a:solidFill>
              </a:rPr>
              <a:t> and Larry Page</a:t>
            </a:r>
            <a:endParaRPr lang="pl-PL" dirty="0">
              <a:solidFill>
                <a:schemeClr val="accent1">
                  <a:tint val="83000"/>
                  <a:satMod val="150000"/>
                </a:schemeClr>
              </a:solidFill>
            </a:endParaRPr>
          </a:p>
        </p:txBody>
      </p:sp>
      <p:pic>
        <p:nvPicPr>
          <p:cNvPr id="2048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636912"/>
            <a:ext cx="3723359" cy="2485541"/>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2048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72564" y="1556792"/>
            <a:ext cx="3392583" cy="452596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3" name="pole tekstowe 2"/>
          <p:cNvSpPr txBox="1"/>
          <p:nvPr/>
        </p:nvSpPr>
        <p:spPr>
          <a:xfrm>
            <a:off x="539552" y="2101498"/>
            <a:ext cx="2376264" cy="369332"/>
          </a:xfrm>
          <a:prstGeom prst="rect">
            <a:avLst/>
          </a:prstGeom>
          <a:noFill/>
        </p:spPr>
        <p:txBody>
          <a:bodyPr wrap="square" rtlCol="0">
            <a:spAutoFit/>
          </a:bodyPr>
          <a:lstStyle/>
          <a:p>
            <a:r>
              <a:rPr lang="pl-PL" dirty="0" smtClean="0"/>
              <a:t>(1973)</a:t>
            </a:r>
            <a:endParaRPr lang="pl-PL" dirty="0"/>
          </a:p>
        </p:txBody>
      </p:sp>
      <p:sp>
        <p:nvSpPr>
          <p:cNvPr id="6" name="Prostokąt 5"/>
          <p:cNvSpPr/>
          <p:nvPr/>
        </p:nvSpPr>
        <p:spPr>
          <a:xfrm>
            <a:off x="4067944" y="1634571"/>
            <a:ext cx="851515" cy="369332"/>
          </a:xfrm>
          <a:prstGeom prst="rect">
            <a:avLst/>
          </a:prstGeom>
        </p:spPr>
        <p:txBody>
          <a:bodyPr wrap="none">
            <a:spAutoFit/>
          </a:bodyPr>
          <a:lstStyle/>
          <a:p>
            <a:pPr lvl="0"/>
            <a:r>
              <a:rPr lang="pl-PL" dirty="0" smtClean="0">
                <a:solidFill>
                  <a:prstClr val="white"/>
                </a:solidFill>
              </a:rPr>
              <a:t>(1973)</a:t>
            </a:r>
            <a:endParaRPr lang="pl-PL" dirty="0">
              <a:solidFill>
                <a:prstClr val="white"/>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Sergey</a:t>
            </a:r>
            <a:r>
              <a:rPr lang="pl-PL" dirty="0" smtClean="0">
                <a:solidFill>
                  <a:schemeClr val="accent1">
                    <a:tint val="83000"/>
                    <a:satMod val="150000"/>
                  </a:schemeClr>
                </a:solidFill>
              </a:rPr>
              <a:t> </a:t>
            </a:r>
            <a:r>
              <a:rPr lang="pl-PL" dirty="0" err="1" smtClean="0">
                <a:solidFill>
                  <a:schemeClr val="accent1">
                    <a:tint val="83000"/>
                    <a:satMod val="150000"/>
                  </a:schemeClr>
                </a:solidFill>
              </a:rPr>
              <a:t>Brin</a:t>
            </a:r>
            <a:r>
              <a:rPr lang="pl-PL" dirty="0" smtClean="0">
                <a:solidFill>
                  <a:schemeClr val="accent1">
                    <a:tint val="83000"/>
                    <a:satMod val="150000"/>
                  </a:schemeClr>
                </a:solidFill>
              </a:rPr>
              <a:t> and Larry Page</a:t>
            </a:r>
            <a:endParaRPr lang="pl-PL" dirty="0">
              <a:solidFill>
                <a:schemeClr val="accent1">
                  <a:tint val="83000"/>
                  <a:satMod val="150000"/>
                </a:schemeClr>
              </a:solidFill>
            </a:endParaRPr>
          </a:p>
        </p:txBody>
      </p:sp>
      <p:sp>
        <p:nvSpPr>
          <p:cNvPr id="16387" name="Symbol zastępczy zawartości 2"/>
          <p:cNvSpPr>
            <a:spLocks noGrp="1"/>
          </p:cNvSpPr>
          <p:nvPr>
            <p:ph idx="1"/>
          </p:nvPr>
        </p:nvSpPr>
        <p:spPr>
          <a:xfrm>
            <a:off x="457200" y="1600200"/>
            <a:ext cx="8507288" cy="4708525"/>
          </a:xfrm>
        </p:spPr>
        <p:txBody>
          <a:bodyPr/>
          <a:lstStyle/>
          <a:p>
            <a:pPr marL="0" indent="-273050">
              <a:lnSpc>
                <a:spcPct val="150000"/>
              </a:lnSpc>
            </a:pPr>
            <a:r>
              <a:rPr lang="en-US" dirty="0" smtClean="0"/>
              <a:t>They created the most popular Internet search engine Google, indexing over one trillion web pages</a:t>
            </a:r>
            <a:endParaRPr lang="pl-PL" dirty="0" smtClean="0"/>
          </a:p>
          <a:p>
            <a:pPr marL="0" indent="-273050">
              <a:lnSpc>
                <a:spcPct val="150000"/>
              </a:lnSpc>
            </a:pPr>
            <a:r>
              <a:rPr lang="en-US" dirty="0" smtClean="0"/>
              <a:t>Provide advertising services </a:t>
            </a:r>
            <a:r>
              <a:rPr lang="en-US" dirty="0" err="1" smtClean="0"/>
              <a:t>AdWords</a:t>
            </a:r>
            <a:r>
              <a:rPr lang="en-US" dirty="0" smtClean="0"/>
              <a:t> and AdSense</a:t>
            </a:r>
            <a:endParaRPr lang="pl-PL" dirty="0" smtClean="0"/>
          </a:p>
          <a:p>
            <a:pPr marL="0" indent="-273050">
              <a:lnSpc>
                <a:spcPct val="150000"/>
              </a:lnSpc>
            </a:pPr>
            <a:r>
              <a:rPr lang="en-US" dirty="0" smtClean="0"/>
              <a:t>They offer a free webmail service, Gmail, Google Maps and Google Earth and many others.</a:t>
            </a:r>
            <a:endParaRPr lang="pl-PL" dirty="0" smtClean="0"/>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Pierre </a:t>
            </a:r>
            <a:r>
              <a:rPr lang="pl-PL" dirty="0" err="1" smtClean="0">
                <a:solidFill>
                  <a:schemeClr val="accent1">
                    <a:tint val="83000"/>
                    <a:satMod val="150000"/>
                  </a:schemeClr>
                </a:solidFill>
              </a:rPr>
              <a:t>Omidyar</a:t>
            </a:r>
            <a:r>
              <a:rPr lang="pl-PL" dirty="0" smtClean="0">
                <a:solidFill>
                  <a:schemeClr val="accent1">
                    <a:tint val="83000"/>
                    <a:satMod val="150000"/>
                  </a:schemeClr>
                </a:solidFill>
              </a:rPr>
              <a:t> </a:t>
            </a:r>
            <a:r>
              <a:rPr lang="pl-PL" sz="2000" b="0" dirty="0" smtClean="0">
                <a:solidFill>
                  <a:schemeClr val="tx1"/>
                </a:solidFill>
                <a:effectLst/>
              </a:rPr>
              <a:t>(1967)</a:t>
            </a:r>
            <a:endParaRPr lang="pl-PL" sz="2000" b="0" dirty="0">
              <a:solidFill>
                <a:schemeClr val="tx1"/>
              </a:solidFill>
              <a:effectLst/>
            </a:endParaRP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3528" y="1999662"/>
            <a:ext cx="4968552" cy="3243109"/>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7412" name="pole tekstowe 2"/>
          <p:cNvSpPr txBox="1">
            <a:spLocks noChangeArrowheads="1"/>
          </p:cNvSpPr>
          <p:nvPr/>
        </p:nvSpPr>
        <p:spPr bwMode="auto">
          <a:xfrm>
            <a:off x="5584824" y="2420938"/>
            <a:ext cx="34516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smtClean="0">
                <a:latin typeface="Chiller" pitchFamily="82" charset="0"/>
              </a:rPr>
              <a:t>“</a:t>
            </a:r>
            <a:r>
              <a:rPr lang="en-US" sz="3600" dirty="0">
                <a:latin typeface="Chiller" pitchFamily="82" charset="0"/>
              </a:rPr>
              <a:t>The interesting thing was, I started eBay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off </a:t>
            </a:r>
            <a:r>
              <a:rPr lang="en-US" sz="3600" dirty="0">
                <a:latin typeface="Chiller" pitchFamily="82" charset="0"/>
              </a:rPr>
              <a:t>as a hobby so it was free of charge.”</a:t>
            </a:r>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Pierre </a:t>
            </a:r>
            <a:r>
              <a:rPr lang="pl-PL" dirty="0" err="1" smtClean="0">
                <a:solidFill>
                  <a:schemeClr val="accent1">
                    <a:tint val="83000"/>
                    <a:satMod val="150000"/>
                  </a:schemeClr>
                </a:solidFill>
              </a:rPr>
              <a:t>Omidyar</a:t>
            </a:r>
            <a:endParaRPr lang="pl-PL" dirty="0">
              <a:solidFill>
                <a:schemeClr val="accent1">
                  <a:tint val="83000"/>
                  <a:satMod val="150000"/>
                </a:schemeClr>
              </a:solidFill>
            </a:endParaRPr>
          </a:p>
        </p:txBody>
      </p:sp>
      <p:sp>
        <p:nvSpPr>
          <p:cNvPr id="18435" name="Symbol zastępczy zawartości 2"/>
          <p:cNvSpPr>
            <a:spLocks noGrp="1"/>
          </p:cNvSpPr>
          <p:nvPr>
            <p:ph idx="1"/>
          </p:nvPr>
        </p:nvSpPr>
        <p:spPr>
          <a:xfrm>
            <a:off x="251520" y="1600200"/>
            <a:ext cx="8435280" cy="4708525"/>
          </a:xfrm>
        </p:spPr>
        <p:txBody>
          <a:bodyPr/>
          <a:lstStyle/>
          <a:p>
            <a:pPr marL="0" indent="-273050">
              <a:lnSpc>
                <a:spcPct val="150000"/>
              </a:lnSpc>
              <a:buFont typeface="Wingdings" pitchFamily="2" charset="2"/>
              <a:buNone/>
            </a:pPr>
            <a:r>
              <a:rPr lang="en-US" dirty="0" smtClean="0"/>
              <a:t>He founded the auction portal eBay</a:t>
            </a:r>
            <a:endParaRPr lang="pl-PL" dirty="0" smtClean="0"/>
          </a:p>
          <a:p>
            <a:pPr marL="0" indent="-273050">
              <a:lnSpc>
                <a:spcPct val="150000"/>
              </a:lnSpc>
            </a:pPr>
            <a:r>
              <a:rPr lang="en-US" dirty="0" smtClean="0"/>
              <a:t>Service now operates in 26 countries</a:t>
            </a:r>
            <a:endParaRPr lang="pl-PL" dirty="0" smtClean="0"/>
          </a:p>
          <a:p>
            <a:pPr marL="0" indent="-273050">
              <a:lnSpc>
                <a:spcPct val="150000"/>
              </a:lnSpc>
            </a:pPr>
            <a:r>
              <a:rPr lang="en-US" dirty="0" smtClean="0"/>
              <a:t>Allows you to buy and sell virtually any product.</a:t>
            </a:r>
            <a:r>
              <a:rPr lang="pl-PL" dirty="0" smtClean="0"/>
              <a:t> </a:t>
            </a:r>
          </a:p>
          <a:p>
            <a:pPr marL="0" indent="-273050">
              <a:lnSpc>
                <a:spcPct val="150000"/>
              </a:lnSpc>
            </a:pPr>
            <a:r>
              <a:rPr lang="en-US" dirty="0" smtClean="0"/>
              <a:t>It is the largest such platform in the world</a:t>
            </a:r>
            <a:endParaRPr lang="pl-PL" dirty="0" smtClean="0"/>
          </a:p>
          <a:p>
            <a:pPr marL="0" indent="-273050">
              <a:lnSpc>
                <a:spcPct val="150000"/>
              </a:lnSpc>
            </a:pPr>
            <a:r>
              <a:rPr lang="en-US" dirty="0" smtClean="0"/>
              <a:t>Allows you to</a:t>
            </a:r>
            <a:r>
              <a:rPr lang="pl-PL" dirty="0" smtClean="0"/>
              <a:t> </a:t>
            </a:r>
            <a:r>
              <a:rPr lang="en-US" dirty="0" smtClean="0"/>
              <a:t>make instant payment with PayPal</a:t>
            </a:r>
            <a:endParaRPr lang="pl-PL" dirty="0" smtClean="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Martin Cooper </a:t>
            </a:r>
            <a:r>
              <a:rPr lang="pl-PL" sz="2000" b="0" dirty="0" smtClean="0">
                <a:solidFill>
                  <a:schemeClr val="tx1"/>
                </a:solidFill>
                <a:effectLst/>
              </a:rPr>
              <a:t>(1928)</a:t>
            </a:r>
            <a:endParaRPr lang="pl-PL" sz="2000" b="0" dirty="0">
              <a:solidFill>
                <a:schemeClr val="tx1"/>
              </a:solidFill>
              <a:effectLst/>
            </a:endParaRP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9512" y="1988840"/>
            <a:ext cx="4476750" cy="34480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9460" name="pole tekstowe 2"/>
          <p:cNvSpPr txBox="1">
            <a:spLocks noChangeArrowheads="1"/>
          </p:cNvSpPr>
          <p:nvPr/>
        </p:nvSpPr>
        <p:spPr bwMode="auto">
          <a:xfrm>
            <a:off x="4860032" y="2600072"/>
            <a:ext cx="410445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dirty="0">
                <a:latin typeface="Chiller" pitchFamily="82" charset="0"/>
              </a:rPr>
              <a:t>"Whenever you create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a </a:t>
            </a:r>
            <a:r>
              <a:rPr lang="en-US" sz="3600" dirty="0">
                <a:latin typeface="Chiller" pitchFamily="82" charset="0"/>
              </a:rPr>
              <a:t>universal device that does all things for all people,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it </a:t>
            </a:r>
            <a:r>
              <a:rPr lang="en-US" sz="3600" dirty="0">
                <a:latin typeface="Chiller" pitchFamily="82" charset="0"/>
              </a:rPr>
              <a:t>does not do any things well."</a:t>
            </a:r>
          </a:p>
          <a:p>
            <a:pPr eaLnBrk="1" hangingPunct="1"/>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Martin Cooper</a:t>
            </a:r>
            <a:endParaRPr lang="pl-PL" dirty="0">
              <a:solidFill>
                <a:schemeClr val="accent1">
                  <a:tint val="83000"/>
                  <a:satMod val="150000"/>
                </a:schemeClr>
              </a:solidFill>
            </a:endParaRPr>
          </a:p>
        </p:txBody>
      </p:sp>
      <p:sp>
        <p:nvSpPr>
          <p:cNvPr id="20483" name="Symbol zastępczy zawartości 2"/>
          <p:cNvSpPr>
            <a:spLocks noGrp="1"/>
          </p:cNvSpPr>
          <p:nvPr>
            <p:ph idx="1"/>
          </p:nvPr>
        </p:nvSpPr>
        <p:spPr>
          <a:xfrm>
            <a:off x="539552" y="1628800"/>
            <a:ext cx="8229600" cy="4708525"/>
          </a:xfrm>
        </p:spPr>
        <p:txBody>
          <a:bodyPr/>
          <a:lstStyle/>
          <a:p>
            <a:pPr marL="0" indent="-273050">
              <a:buFont typeface="Wingdings" pitchFamily="2" charset="2"/>
              <a:buNone/>
            </a:pPr>
            <a:r>
              <a:rPr lang="en-US" sz="2400" dirty="0" smtClean="0"/>
              <a:t>He created the first mobile phone</a:t>
            </a:r>
            <a:endParaRPr lang="pl-PL" sz="2400" dirty="0" smtClean="0"/>
          </a:p>
          <a:p>
            <a:pPr marL="0" indent="-273050"/>
            <a:r>
              <a:rPr lang="en-US" sz="2400" dirty="0" smtClean="0"/>
              <a:t>Mobile phones allowed contact with any place on earth, not only from the permanently</a:t>
            </a:r>
            <a:r>
              <a:rPr lang="pl-PL" sz="2400" dirty="0" smtClean="0"/>
              <a:t> </a:t>
            </a:r>
            <a:r>
              <a:rPr lang="en-US" sz="2400" dirty="0" smtClean="0"/>
              <a:t>assigned to </a:t>
            </a:r>
            <a:r>
              <a:rPr lang="pl-PL" sz="2400" dirty="0" smtClean="0"/>
              <a:t/>
            </a:r>
            <a:br>
              <a:rPr lang="pl-PL" sz="2400" dirty="0" smtClean="0"/>
            </a:br>
            <a:r>
              <a:rPr lang="en-US" sz="2400" dirty="0" smtClean="0"/>
              <a:t>a landline network</a:t>
            </a:r>
            <a:endParaRPr lang="pl-PL" sz="2400" dirty="0" smtClean="0"/>
          </a:p>
          <a:p>
            <a:pPr marL="0" indent="-273050"/>
            <a:r>
              <a:rPr lang="en-US" sz="2400" dirty="0" smtClean="0"/>
              <a:t>You can instantly purchase a telephone with an active SIM card, without having to sign</a:t>
            </a:r>
            <a:r>
              <a:rPr lang="pl-PL" sz="2400" dirty="0" smtClean="0"/>
              <a:t> </a:t>
            </a:r>
            <a:r>
              <a:rPr lang="en-US" sz="2400" dirty="0" smtClean="0"/>
              <a:t>contracts and waiting for execution.</a:t>
            </a:r>
            <a:r>
              <a:rPr lang="pl-PL" sz="2400" dirty="0" smtClean="0"/>
              <a:t> </a:t>
            </a:r>
          </a:p>
          <a:p>
            <a:pPr marL="0" indent="-273050"/>
            <a:r>
              <a:rPr lang="en-US" sz="2400" dirty="0" smtClean="0"/>
              <a:t>Mobile phones have gained such immense popularity that in developed countries is usually more than their population</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Mark </a:t>
            </a:r>
            <a:r>
              <a:rPr lang="pl-PL" dirty="0" err="1" smtClean="0">
                <a:solidFill>
                  <a:schemeClr val="accent1">
                    <a:tint val="83000"/>
                    <a:satMod val="150000"/>
                  </a:schemeClr>
                </a:solidFill>
              </a:rPr>
              <a:t>Zuckerberg</a:t>
            </a:r>
            <a:r>
              <a:rPr lang="pl-PL" dirty="0" smtClean="0">
                <a:solidFill>
                  <a:schemeClr val="accent1">
                    <a:tint val="83000"/>
                    <a:satMod val="150000"/>
                  </a:schemeClr>
                </a:solidFill>
              </a:rPr>
              <a:t> </a:t>
            </a:r>
            <a:r>
              <a:rPr lang="pl-PL" sz="2000" b="0" dirty="0" smtClean="0">
                <a:solidFill>
                  <a:schemeClr val="tx1"/>
                </a:solidFill>
                <a:effectLst/>
              </a:rPr>
              <a:t>(1984)</a:t>
            </a:r>
            <a:endParaRPr lang="pl-PL" sz="2000" b="0" dirty="0">
              <a:solidFill>
                <a:schemeClr val="tx1"/>
              </a:solidFill>
              <a:effectLst/>
            </a:endParaRP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11560" y="1670906"/>
            <a:ext cx="2392600" cy="358645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1508" name="pole tekstowe 2"/>
          <p:cNvSpPr txBox="1">
            <a:spLocks noChangeArrowheads="1"/>
          </p:cNvSpPr>
          <p:nvPr/>
        </p:nvSpPr>
        <p:spPr bwMode="auto">
          <a:xfrm>
            <a:off x="3492500" y="3141663"/>
            <a:ext cx="45354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l-PL" sz="3600" dirty="0">
                <a:latin typeface="Chiller" pitchFamily="82" charset="0"/>
              </a:rPr>
              <a:t>„</a:t>
            </a:r>
            <a:r>
              <a:rPr lang="en-US" sz="3600" dirty="0">
                <a:latin typeface="Chiller" pitchFamily="82" charset="0"/>
              </a:rPr>
              <a:t>By giving people the power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to </a:t>
            </a:r>
            <a:r>
              <a:rPr lang="en-US" sz="3600" dirty="0">
                <a:latin typeface="Chiller" pitchFamily="82" charset="0"/>
              </a:rPr>
              <a:t>share, we're making the world more transparent.</a:t>
            </a:r>
            <a:r>
              <a:rPr lang="pl-PL" sz="3600" dirty="0">
                <a:latin typeface="Chiller" pitchFamily="82" charset="0"/>
              </a:rPr>
              <a:t>”</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sz="5400" i="1" dirty="0" smtClean="0"/>
              <a:t>Cyberspace</a:t>
            </a:r>
            <a:endParaRPr lang="pl-PL" sz="5400" i="1" dirty="0"/>
          </a:p>
        </p:txBody>
      </p:sp>
      <p:sp>
        <p:nvSpPr>
          <p:cNvPr id="4099" name="Symbol zastępczy zawartości 2"/>
          <p:cNvSpPr>
            <a:spLocks noGrp="1"/>
          </p:cNvSpPr>
          <p:nvPr>
            <p:ph idx="1"/>
          </p:nvPr>
        </p:nvSpPr>
        <p:spPr>
          <a:xfrm>
            <a:off x="468313" y="1844824"/>
            <a:ext cx="8229600" cy="4276576"/>
          </a:xfrm>
        </p:spPr>
        <p:txBody>
          <a:bodyPr/>
          <a:lstStyle/>
          <a:p>
            <a:pPr marL="0" indent="0" algn="ctr">
              <a:lnSpc>
                <a:spcPct val="150000"/>
              </a:lnSpc>
              <a:buFont typeface="Wingdings 2" pitchFamily="18" charset="2"/>
              <a:buNone/>
            </a:pPr>
            <a:r>
              <a:rPr lang="pl-PL" sz="2400" dirty="0" smtClean="0">
                <a:latin typeface="Charlemagne Std" pitchFamily="82" charset="0"/>
              </a:rPr>
              <a:t>The </a:t>
            </a:r>
            <a:r>
              <a:rPr lang="pl-PL" sz="2400" dirty="0" err="1" smtClean="0">
                <a:latin typeface="Charlemagne Std" pitchFamily="82" charset="0"/>
              </a:rPr>
              <a:t>final</a:t>
            </a:r>
            <a:r>
              <a:rPr lang="pl-PL" sz="2400" dirty="0" smtClean="0">
                <a:latin typeface="Charlemagne Std" pitchFamily="82" charset="0"/>
              </a:rPr>
              <a:t> </a:t>
            </a:r>
            <a:r>
              <a:rPr lang="pl-PL" sz="2400" dirty="0" err="1" smtClean="0">
                <a:latin typeface="Charlemagne Std" pitchFamily="82" charset="0"/>
              </a:rPr>
              <a:t>frontier</a:t>
            </a:r>
            <a:r>
              <a:rPr lang="pl-PL" sz="2400" dirty="0" smtClean="0">
                <a:latin typeface="Charlemagne Std" pitchFamily="82" charset="0"/>
              </a:rPr>
              <a:t>... </a:t>
            </a:r>
            <a:br>
              <a:rPr lang="pl-PL" sz="2400" dirty="0" smtClean="0">
                <a:latin typeface="Charlemagne Std" pitchFamily="82" charset="0"/>
              </a:rPr>
            </a:br>
            <a:r>
              <a:rPr lang="pl-PL" sz="2400" dirty="0" smtClean="0">
                <a:latin typeface="Charlemagne Std" pitchFamily="82" charset="0"/>
              </a:rPr>
              <a:t>We surf </a:t>
            </a:r>
            <a:r>
              <a:rPr lang="pl-PL" sz="2400" dirty="0" err="1" smtClean="0">
                <a:latin typeface="Charlemagne Std" pitchFamily="82" charset="0"/>
              </a:rPr>
              <a:t>it</a:t>
            </a:r>
            <a:r>
              <a:rPr lang="pl-PL" sz="2400" dirty="0" smtClean="0">
                <a:latin typeface="Charlemagne Std" pitchFamily="82" charset="0"/>
              </a:rPr>
              <a:t>, </a:t>
            </a:r>
            <a:r>
              <a:rPr lang="pl-PL" sz="2400" dirty="0" err="1" smtClean="0">
                <a:latin typeface="Charlemagne Std" pitchFamily="82" charset="0"/>
              </a:rPr>
              <a:t>use</a:t>
            </a:r>
            <a:r>
              <a:rPr lang="pl-PL" sz="2400" dirty="0" smtClean="0">
                <a:latin typeface="Charlemagne Std" pitchFamily="82" charset="0"/>
              </a:rPr>
              <a:t> </a:t>
            </a:r>
            <a:r>
              <a:rPr lang="pl-PL" sz="2400" dirty="0" err="1" smtClean="0">
                <a:latin typeface="Charlemagne Std" pitchFamily="82" charset="0"/>
              </a:rPr>
              <a:t>it</a:t>
            </a:r>
            <a:r>
              <a:rPr lang="pl-PL" sz="2400" dirty="0" smtClean="0">
                <a:latin typeface="Charlemagne Std" pitchFamily="82" charset="0"/>
              </a:rPr>
              <a:t> </a:t>
            </a:r>
            <a:r>
              <a:rPr lang="pl-PL" sz="2400" dirty="0" err="1" smtClean="0">
                <a:latin typeface="Charlemagne Std" pitchFamily="82" charset="0"/>
              </a:rPr>
              <a:t>daily</a:t>
            </a:r>
            <a:r>
              <a:rPr lang="pl-PL" sz="2400" dirty="0" smtClean="0">
                <a:latin typeface="Charlemagne Std" pitchFamily="82" charset="0"/>
              </a:rPr>
              <a:t> and </a:t>
            </a:r>
            <a:r>
              <a:rPr lang="pl-PL" sz="2400" dirty="0" err="1" smtClean="0">
                <a:latin typeface="Charlemagne Std" pitchFamily="82" charset="0"/>
              </a:rPr>
              <a:t>cannot</a:t>
            </a:r>
            <a:r>
              <a:rPr lang="pl-PL" sz="2400" dirty="0" smtClean="0">
                <a:latin typeface="Charlemagne Std" pitchFamily="82" charset="0"/>
              </a:rPr>
              <a:t> </a:t>
            </a:r>
            <a:r>
              <a:rPr lang="pl-PL" sz="2400" dirty="0" err="1" smtClean="0">
                <a:latin typeface="Charlemagne Std" pitchFamily="82" charset="0"/>
              </a:rPr>
              <a:t>imagine</a:t>
            </a:r>
            <a:r>
              <a:rPr lang="pl-PL" sz="2400" dirty="0" smtClean="0">
                <a:latin typeface="Charlemagne Std" pitchFamily="82" charset="0"/>
              </a:rPr>
              <a:t> </a:t>
            </a:r>
            <a:r>
              <a:rPr lang="pl-PL" sz="2400" dirty="0" err="1" smtClean="0">
                <a:latin typeface="Charlemagne Std" pitchFamily="82" charset="0"/>
              </a:rPr>
              <a:t>our</a:t>
            </a:r>
            <a:r>
              <a:rPr lang="pl-PL" sz="2400" dirty="0" smtClean="0">
                <a:latin typeface="Charlemagne Std" pitchFamily="82" charset="0"/>
              </a:rPr>
              <a:t> </a:t>
            </a:r>
            <a:r>
              <a:rPr lang="pl-PL" sz="2400" dirty="0" err="1" smtClean="0">
                <a:latin typeface="Charlemagne Std" pitchFamily="82" charset="0"/>
              </a:rPr>
              <a:t>lives</a:t>
            </a:r>
            <a:r>
              <a:rPr lang="pl-PL" sz="2400" dirty="0" smtClean="0">
                <a:latin typeface="Charlemagne Std" pitchFamily="82" charset="0"/>
              </a:rPr>
              <a:t> </a:t>
            </a:r>
            <a:r>
              <a:rPr lang="pl-PL" sz="2400" dirty="0" err="1" smtClean="0">
                <a:latin typeface="Charlemagne Std" pitchFamily="82" charset="0"/>
              </a:rPr>
              <a:t>without</a:t>
            </a:r>
            <a:r>
              <a:rPr lang="pl-PL" sz="2400" dirty="0" smtClean="0">
                <a:latin typeface="Charlemagne Std" pitchFamily="82" charset="0"/>
              </a:rPr>
              <a:t> </a:t>
            </a:r>
            <a:r>
              <a:rPr lang="pl-PL" sz="2400" dirty="0" err="1" smtClean="0">
                <a:latin typeface="Charlemagne Std" pitchFamily="82" charset="0"/>
              </a:rPr>
              <a:t>it</a:t>
            </a:r>
            <a:r>
              <a:rPr lang="pl-PL" sz="2400" dirty="0" smtClean="0">
                <a:latin typeface="Charlemagne Std" pitchFamily="82" charset="0"/>
              </a:rPr>
              <a:t>. </a:t>
            </a:r>
            <a:br>
              <a:rPr lang="pl-PL" sz="2400" dirty="0" smtClean="0">
                <a:latin typeface="Charlemagne Std" pitchFamily="82" charset="0"/>
              </a:rPr>
            </a:br>
            <a:r>
              <a:rPr lang="pl-PL" sz="2400" dirty="0" smtClean="0">
                <a:latin typeface="Charlemagne Std" pitchFamily="82" charset="0"/>
              </a:rPr>
              <a:t>But </a:t>
            </a:r>
            <a:r>
              <a:rPr lang="pl-PL" sz="2400" dirty="0" err="1" smtClean="0">
                <a:latin typeface="Charlemagne Std" pitchFamily="82" charset="0"/>
              </a:rPr>
              <a:t>who</a:t>
            </a:r>
            <a:r>
              <a:rPr lang="pl-PL" sz="2400" dirty="0" smtClean="0">
                <a:latin typeface="Charlemagne Std" pitchFamily="82" charset="0"/>
              </a:rPr>
              <a:t> </a:t>
            </a:r>
            <a:r>
              <a:rPr lang="pl-PL" sz="2400" dirty="0" err="1" smtClean="0">
                <a:latin typeface="Charlemagne Std" pitchFamily="82" charset="0"/>
              </a:rPr>
              <a:t>are</a:t>
            </a:r>
            <a:r>
              <a:rPr lang="pl-PL" sz="2400" dirty="0" smtClean="0">
                <a:latin typeface="Charlemagne Std" pitchFamily="82" charset="0"/>
              </a:rPr>
              <a:t> the </a:t>
            </a:r>
            <a:r>
              <a:rPr lang="pl-PL" sz="2400" dirty="0" err="1" smtClean="0">
                <a:latin typeface="Charlemagne Std" pitchFamily="82" charset="0"/>
              </a:rPr>
              <a:t>brains</a:t>
            </a:r>
            <a:r>
              <a:rPr lang="pl-PL" sz="2400" dirty="0" smtClean="0">
                <a:latin typeface="Charlemagne Std" pitchFamily="82" charset="0"/>
              </a:rPr>
              <a:t> </a:t>
            </a:r>
            <a:r>
              <a:rPr lang="pl-PL" sz="2400" dirty="0" err="1" smtClean="0">
                <a:latin typeface="Charlemagne Std" pitchFamily="82" charset="0"/>
              </a:rPr>
              <a:t>behind</a:t>
            </a:r>
            <a:r>
              <a:rPr lang="pl-PL" sz="2400" dirty="0" smtClean="0">
                <a:latin typeface="Charlemagne Std" pitchFamily="82" charset="0"/>
              </a:rPr>
              <a:t>? </a:t>
            </a:r>
          </a:p>
          <a:p>
            <a:pPr marL="0" indent="0">
              <a:lnSpc>
                <a:spcPct val="150000"/>
              </a:lnSpc>
              <a:buFont typeface="Wingdings 2" pitchFamily="18" charset="2"/>
              <a:buNone/>
            </a:pPr>
            <a:r>
              <a:rPr lang="pl-PL" sz="2400" dirty="0" smtClean="0">
                <a:latin typeface="Charlemagne Std" pitchFamily="82" charset="0"/>
              </a:rPr>
              <a:t>	</a:t>
            </a:r>
          </a:p>
          <a:p>
            <a:pPr marL="0" indent="0" algn="ctr">
              <a:lnSpc>
                <a:spcPct val="150000"/>
              </a:lnSpc>
              <a:buFont typeface="Wingdings 2" pitchFamily="18" charset="2"/>
              <a:buNone/>
            </a:pPr>
            <a:r>
              <a:rPr lang="pl-PL" sz="2400" dirty="0" err="1" smtClean="0">
                <a:latin typeface="Charlemagne Std" pitchFamily="82" charset="0"/>
              </a:rPr>
              <a:t>Meet</a:t>
            </a:r>
            <a:r>
              <a:rPr lang="pl-PL" sz="2400" dirty="0" smtClean="0">
                <a:latin typeface="Charlemagne Std" pitchFamily="82" charset="0"/>
              </a:rPr>
              <a:t> </a:t>
            </a:r>
            <a:r>
              <a:rPr lang="pl-PL" sz="2400" dirty="0" err="1" smtClean="0">
                <a:latin typeface="Charlemagne Std" pitchFamily="82" charset="0"/>
              </a:rPr>
              <a:t>some</a:t>
            </a:r>
            <a:r>
              <a:rPr lang="pl-PL" sz="2400" dirty="0" smtClean="0">
                <a:latin typeface="Charlemagne Std" pitchFamily="82" charset="0"/>
              </a:rPr>
              <a:t> </a:t>
            </a:r>
            <a:r>
              <a:rPr lang="pl-PL" sz="2400" dirty="0" err="1" smtClean="0">
                <a:latin typeface="Charlemagne Std" pitchFamily="82" charset="0"/>
              </a:rPr>
              <a:t>exceptional</a:t>
            </a:r>
            <a:r>
              <a:rPr lang="pl-PL" sz="2400" dirty="0" smtClean="0">
                <a:latin typeface="Charlemagne Std" pitchFamily="82" charset="0"/>
              </a:rPr>
              <a:t> </a:t>
            </a:r>
            <a:r>
              <a:rPr lang="pl-PL" sz="2400" dirty="0" err="1" smtClean="0">
                <a:latin typeface="Charlemagne Std" pitchFamily="82" charset="0"/>
              </a:rPr>
              <a:t>people</a:t>
            </a:r>
            <a:r>
              <a:rPr lang="pl-PL" sz="2400" dirty="0" smtClean="0">
                <a:latin typeface="Charlemagne Std" pitchFamily="82" charset="0"/>
              </a:rPr>
              <a:t> </a:t>
            </a:r>
            <a:r>
              <a:rPr lang="pl-PL" sz="2400" dirty="0" err="1" smtClean="0">
                <a:latin typeface="Charlemagne Std" pitchFamily="82" charset="0"/>
              </a:rPr>
              <a:t>who</a:t>
            </a:r>
            <a:r>
              <a:rPr lang="pl-PL" sz="2400" dirty="0" smtClean="0">
                <a:latin typeface="Charlemagne Std" pitchFamily="82" charset="0"/>
              </a:rPr>
              <a:t> </a:t>
            </a:r>
            <a:r>
              <a:rPr lang="pl-PL" sz="2400" dirty="0" err="1" smtClean="0">
                <a:latin typeface="Charlemagne Std" pitchFamily="82" charset="0"/>
              </a:rPr>
              <a:t>have</a:t>
            </a:r>
            <a:r>
              <a:rPr lang="pl-PL" sz="2400" dirty="0" smtClean="0">
                <a:latin typeface="Charlemagne Std" pitchFamily="82" charset="0"/>
              </a:rPr>
              <a:t> </a:t>
            </a:r>
            <a:r>
              <a:rPr lang="pl-PL" sz="2400" dirty="0" err="1" smtClean="0">
                <a:latin typeface="Charlemagne Std" pitchFamily="82" charset="0"/>
              </a:rPr>
              <a:t>changed</a:t>
            </a:r>
            <a:r>
              <a:rPr lang="pl-PL" sz="2400" dirty="0" smtClean="0">
                <a:latin typeface="Charlemagne Std" pitchFamily="82" charset="0"/>
              </a:rPr>
              <a:t> </a:t>
            </a:r>
            <a:r>
              <a:rPr lang="pl-PL" sz="2400" dirty="0" err="1" smtClean="0">
                <a:latin typeface="Charlemagne Std" pitchFamily="82" charset="0"/>
              </a:rPr>
              <a:t>our</a:t>
            </a:r>
            <a:r>
              <a:rPr lang="pl-PL" sz="2400" dirty="0" smtClean="0">
                <a:latin typeface="Charlemagne Std" pitchFamily="82" charset="0"/>
              </a:rPr>
              <a:t> </a:t>
            </a:r>
            <a:r>
              <a:rPr lang="pl-PL" sz="2400" dirty="0" err="1" smtClean="0">
                <a:latin typeface="Charlemagne Std" pitchFamily="82" charset="0"/>
              </a:rPr>
              <a:t>reality</a:t>
            </a:r>
            <a:r>
              <a:rPr lang="pl-PL" sz="2400" dirty="0" smtClean="0">
                <a:latin typeface="Charlemagne Std" pitchFamily="82" charset="0"/>
              </a:rPr>
              <a:t>… </a:t>
            </a:r>
            <a:r>
              <a:rPr lang="pl-PL" sz="2400" dirty="0" err="1" smtClean="0">
                <a:latin typeface="Charlemagne Std" pitchFamily="82" charset="0"/>
              </a:rPr>
              <a:t>into</a:t>
            </a:r>
            <a:r>
              <a:rPr lang="pl-PL" sz="2400" dirty="0" smtClean="0">
                <a:latin typeface="Charlemagne Std" pitchFamily="82" charset="0"/>
              </a:rPr>
              <a:t> </a:t>
            </a:r>
            <a:r>
              <a:rPr lang="pl-PL" sz="2400" dirty="0" err="1" smtClean="0">
                <a:latin typeface="Charlemagne Std" pitchFamily="82" charset="0"/>
              </a:rPr>
              <a:t>virtual</a:t>
            </a:r>
            <a:r>
              <a:rPr lang="pl-PL" sz="2400" dirty="0" smtClean="0">
                <a:latin typeface="Charlemagne Std" pitchFamily="82" charset="0"/>
              </a:rPr>
              <a:t> one!</a:t>
            </a:r>
            <a:r>
              <a:rPr lang="pl-PL" dirty="0" smtClean="0"/>
              <a:t>	</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Mark </a:t>
            </a:r>
            <a:r>
              <a:rPr lang="pl-PL" dirty="0" err="1" smtClean="0">
                <a:solidFill>
                  <a:schemeClr val="accent1">
                    <a:tint val="83000"/>
                    <a:satMod val="150000"/>
                  </a:schemeClr>
                </a:solidFill>
              </a:rPr>
              <a:t>Zuckerberg</a:t>
            </a:r>
            <a:endParaRPr lang="pl-PL" dirty="0">
              <a:solidFill>
                <a:schemeClr val="accent1">
                  <a:tint val="83000"/>
                  <a:satMod val="150000"/>
                </a:schemeClr>
              </a:solidFill>
            </a:endParaRPr>
          </a:p>
        </p:txBody>
      </p:sp>
      <p:sp>
        <p:nvSpPr>
          <p:cNvPr id="22531" name="Symbol zastępczy zawartości 2"/>
          <p:cNvSpPr>
            <a:spLocks noGrp="1"/>
          </p:cNvSpPr>
          <p:nvPr>
            <p:ph idx="1"/>
          </p:nvPr>
        </p:nvSpPr>
        <p:spPr/>
        <p:txBody>
          <a:bodyPr/>
          <a:lstStyle/>
          <a:p>
            <a:pPr marL="0" indent="-273050">
              <a:lnSpc>
                <a:spcPct val="150000"/>
              </a:lnSpc>
              <a:buFont typeface="Wingdings" pitchFamily="2" charset="2"/>
              <a:buNone/>
            </a:pPr>
            <a:r>
              <a:rPr lang="pl-PL" sz="2400" dirty="0" smtClean="0"/>
              <a:t>He</a:t>
            </a:r>
            <a:r>
              <a:rPr lang="en-US" sz="2400" dirty="0" smtClean="0"/>
              <a:t> is the main creator of social networking site </a:t>
            </a:r>
            <a:r>
              <a:rPr lang="en-US" sz="2400" dirty="0" err="1" smtClean="0"/>
              <a:t>FaceBook</a:t>
            </a:r>
            <a:r>
              <a:rPr lang="en-US" sz="2400" dirty="0" smtClean="0"/>
              <a:t>. It allows registered users:</a:t>
            </a:r>
            <a:endParaRPr lang="pl-PL" sz="2400" dirty="0" smtClean="0"/>
          </a:p>
          <a:p>
            <a:pPr marL="0" indent="-273050">
              <a:lnSpc>
                <a:spcPct val="150000"/>
              </a:lnSpc>
            </a:pPr>
            <a:r>
              <a:rPr lang="en-US" sz="2400" dirty="0" smtClean="0"/>
              <a:t>Create a network and groups</a:t>
            </a:r>
            <a:endParaRPr lang="pl-PL" sz="2400" dirty="0" smtClean="0"/>
          </a:p>
          <a:p>
            <a:pPr marL="0" indent="-273050">
              <a:lnSpc>
                <a:spcPct val="150000"/>
              </a:lnSpc>
            </a:pPr>
            <a:r>
              <a:rPr lang="en-US" sz="2400" dirty="0" smtClean="0"/>
              <a:t>Share information and photos</a:t>
            </a:r>
            <a:endParaRPr lang="pl-PL" sz="2400" dirty="0" smtClean="0"/>
          </a:p>
          <a:p>
            <a:pPr marL="0" indent="-273050">
              <a:lnSpc>
                <a:spcPct val="150000"/>
              </a:lnSpc>
            </a:pPr>
            <a:r>
              <a:rPr lang="en-US" sz="2400" dirty="0" smtClean="0"/>
              <a:t>Use of available applications on the site</a:t>
            </a:r>
            <a:endParaRPr lang="pl-PL" sz="2400" dirty="0" smtClean="0"/>
          </a:p>
          <a:p>
            <a:pPr marL="0" indent="-273050">
              <a:lnSpc>
                <a:spcPct val="150000"/>
              </a:lnSpc>
              <a:buFont typeface="Wingdings" pitchFamily="2" charset="2"/>
              <a:buNone/>
            </a:pPr>
            <a:r>
              <a:rPr lang="en-US" sz="2400" dirty="0" smtClean="0"/>
              <a:t>The number of accounts </a:t>
            </a:r>
            <a:r>
              <a:rPr lang="pl-PL" sz="2400" dirty="0" err="1" smtClean="0"/>
              <a:t>is</a:t>
            </a:r>
            <a:r>
              <a:rPr lang="pl-PL" sz="2400" dirty="0" smtClean="0"/>
              <a:t> </a:t>
            </a:r>
            <a:r>
              <a:rPr lang="en-US" sz="2400" dirty="0" smtClean="0"/>
              <a:t>more than 800 million.</a:t>
            </a:r>
            <a:br>
              <a:rPr lang="en-US" sz="2400" dirty="0" smtClean="0"/>
            </a:br>
            <a:r>
              <a:rPr lang="en-US" sz="2400" dirty="0" smtClean="0"/>
              <a:t>Monthly service is sent to more than </a:t>
            </a:r>
            <a:r>
              <a:rPr lang="pl-PL" sz="2400" dirty="0" smtClean="0"/>
              <a:t/>
            </a:r>
            <a:br>
              <a:rPr lang="pl-PL" sz="2400" dirty="0" smtClean="0"/>
            </a:br>
            <a:r>
              <a:rPr lang="en-US" sz="2400" dirty="0" smtClean="0"/>
              <a:t>1 million photos and 10 million movies.</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Steve </a:t>
            </a:r>
            <a:r>
              <a:rPr lang="pl-PL" dirty="0" err="1" smtClean="0">
                <a:solidFill>
                  <a:schemeClr val="accent1">
                    <a:tint val="83000"/>
                    <a:satMod val="150000"/>
                  </a:schemeClr>
                </a:solidFill>
              </a:rPr>
              <a:t>Jobs</a:t>
            </a:r>
            <a:r>
              <a:rPr lang="pl-PL" dirty="0" smtClean="0">
                <a:solidFill>
                  <a:schemeClr val="accent1">
                    <a:tint val="83000"/>
                    <a:satMod val="150000"/>
                  </a:schemeClr>
                </a:solidFill>
              </a:rPr>
              <a:t> </a:t>
            </a:r>
            <a:r>
              <a:rPr lang="pl-PL" sz="2000" b="0" dirty="0" smtClean="0">
                <a:solidFill>
                  <a:schemeClr val="tx1"/>
                </a:solidFill>
                <a:effectLst/>
              </a:rPr>
              <a:t>(1955-2011)</a:t>
            </a:r>
            <a:endParaRPr lang="pl-PL" sz="2000" b="0" dirty="0">
              <a:solidFill>
                <a:schemeClr val="tx1"/>
              </a:solidFill>
              <a:effectLst/>
            </a:endParaRP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55576" y="1556792"/>
            <a:ext cx="3115474"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3556" name="pole tekstowe 2"/>
          <p:cNvSpPr txBox="1">
            <a:spLocks noChangeArrowheads="1"/>
          </p:cNvSpPr>
          <p:nvPr/>
        </p:nvSpPr>
        <p:spPr bwMode="auto">
          <a:xfrm>
            <a:off x="4500563" y="3429000"/>
            <a:ext cx="4463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600" b="1" dirty="0">
                <a:latin typeface="Chiller" pitchFamily="82" charset="0"/>
              </a:rPr>
              <a:t>„</a:t>
            </a:r>
            <a:r>
              <a:rPr lang="en-US" sz="3600" b="1" dirty="0">
                <a:latin typeface="Chiller" pitchFamily="82" charset="0"/>
              </a:rPr>
              <a:t>It's more fun to be </a:t>
            </a:r>
            <a:r>
              <a:rPr lang="pl-PL" sz="3600" b="1" dirty="0" smtClean="0">
                <a:latin typeface="Chiller" pitchFamily="82" charset="0"/>
              </a:rPr>
              <a:t/>
            </a:r>
            <a:br>
              <a:rPr lang="pl-PL" sz="3600" b="1" dirty="0" smtClean="0">
                <a:latin typeface="Chiller" pitchFamily="82" charset="0"/>
              </a:rPr>
            </a:br>
            <a:r>
              <a:rPr lang="en-US" sz="3600" b="1" dirty="0" smtClean="0">
                <a:latin typeface="Chiller" pitchFamily="82" charset="0"/>
              </a:rPr>
              <a:t>a </a:t>
            </a:r>
            <a:r>
              <a:rPr lang="en-US" sz="3600" b="1" dirty="0">
                <a:latin typeface="Chiller" pitchFamily="82" charset="0"/>
              </a:rPr>
              <a:t>pirate than to join the navy.</a:t>
            </a:r>
            <a:r>
              <a:rPr lang="pl-PL" sz="3600" b="1" dirty="0">
                <a:latin typeface="Chiller" pitchFamily="82" charset="0"/>
              </a:rPr>
              <a:t>”</a:t>
            </a:r>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Steve </a:t>
            </a:r>
            <a:r>
              <a:rPr lang="pl-PL" dirty="0" err="1" smtClean="0">
                <a:solidFill>
                  <a:schemeClr val="accent1">
                    <a:tint val="83000"/>
                    <a:satMod val="150000"/>
                  </a:schemeClr>
                </a:solidFill>
              </a:rPr>
              <a:t>Jobs</a:t>
            </a:r>
            <a:endParaRPr lang="pl-PL" dirty="0">
              <a:solidFill>
                <a:schemeClr val="accent1">
                  <a:tint val="83000"/>
                  <a:satMod val="150000"/>
                </a:schemeClr>
              </a:solidFill>
            </a:endParaRPr>
          </a:p>
        </p:txBody>
      </p:sp>
      <p:sp>
        <p:nvSpPr>
          <p:cNvPr id="24579" name="Symbol zastępczy zawartości 2"/>
          <p:cNvSpPr>
            <a:spLocks noGrp="1"/>
          </p:cNvSpPr>
          <p:nvPr>
            <p:ph idx="1"/>
          </p:nvPr>
        </p:nvSpPr>
        <p:spPr/>
        <p:txBody>
          <a:bodyPr/>
          <a:lstStyle/>
          <a:p>
            <a:pPr marL="0" indent="-273050">
              <a:buFont typeface="Wingdings" pitchFamily="2" charset="2"/>
              <a:buNone/>
            </a:pPr>
            <a:r>
              <a:rPr lang="en-US" dirty="0" smtClean="0"/>
              <a:t>Co-founder of Apple, which:</a:t>
            </a:r>
            <a:endParaRPr lang="pl-PL" dirty="0" smtClean="0"/>
          </a:p>
          <a:p>
            <a:pPr marL="0" indent="-273050">
              <a:lnSpc>
                <a:spcPct val="150000"/>
              </a:lnSpc>
            </a:pPr>
            <a:r>
              <a:rPr lang="en-US" dirty="0" smtClean="0"/>
              <a:t>Launched the groundbreaking iPhone, which allowed easy use of the Internet and was the first device of this type which has gained so much popularity</a:t>
            </a:r>
            <a:endParaRPr lang="pl-PL" dirty="0" smtClean="0"/>
          </a:p>
          <a:p>
            <a:pPr marL="0" indent="-273050">
              <a:lnSpc>
                <a:spcPct val="150000"/>
              </a:lnSpc>
            </a:pPr>
            <a:r>
              <a:rPr lang="en-US" dirty="0" smtClean="0"/>
              <a:t>Supports future web technologies </a:t>
            </a:r>
            <a:r>
              <a:rPr lang="pl-PL" dirty="0" smtClean="0"/>
              <a:t/>
            </a:r>
            <a:br>
              <a:rPr lang="pl-PL" dirty="0" smtClean="0"/>
            </a:br>
            <a:r>
              <a:rPr lang="en-US" dirty="0" smtClean="0"/>
              <a:t>(such as HTML5)</a:t>
            </a:r>
            <a:endParaRPr lang="pl-PL" dirty="0" smtClean="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Bill Gates </a:t>
            </a:r>
            <a:r>
              <a:rPr lang="pl-PL" sz="2000" b="0" dirty="0" smtClean="0">
                <a:solidFill>
                  <a:schemeClr val="tx1"/>
                </a:solidFill>
                <a:effectLst/>
              </a:rPr>
              <a:t>(1955)</a:t>
            </a:r>
            <a:endParaRPr lang="pl-PL" sz="2000" b="0" dirty="0">
              <a:solidFill>
                <a:schemeClr val="tx1"/>
              </a:solidFill>
              <a:effectLst/>
            </a:endParaRP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2060848"/>
            <a:ext cx="2990850" cy="399097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5604" name="pole tekstowe 2"/>
          <p:cNvSpPr txBox="1">
            <a:spLocks noChangeArrowheads="1"/>
          </p:cNvSpPr>
          <p:nvPr/>
        </p:nvSpPr>
        <p:spPr bwMode="auto">
          <a:xfrm>
            <a:off x="4355976" y="2780928"/>
            <a:ext cx="434111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l-PL" sz="3600" dirty="0">
                <a:latin typeface="Chiller" pitchFamily="82" charset="0"/>
              </a:rPr>
              <a:t>„</a:t>
            </a:r>
            <a:r>
              <a:rPr lang="en-US" sz="3600" dirty="0">
                <a:latin typeface="Chiller" pitchFamily="82" charset="0"/>
              </a:rPr>
              <a:t>I believe that if you show people the problems and you show them the solutions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they </a:t>
            </a:r>
            <a:r>
              <a:rPr lang="en-US" sz="3600" dirty="0">
                <a:latin typeface="Chiller" pitchFamily="82" charset="0"/>
              </a:rPr>
              <a:t>will be moved to act.</a:t>
            </a:r>
            <a:r>
              <a:rPr lang="pl-PL" sz="3600" dirty="0">
                <a:latin typeface="Chiller" pitchFamily="82" charset="0"/>
              </a:rPr>
              <a:t>”</a:t>
            </a:r>
            <a:r>
              <a:rPr lang="en-US" sz="3600" dirty="0">
                <a:latin typeface="Chiller" pitchFamily="82" charset="0"/>
              </a:rPr>
              <a:t/>
            </a:r>
            <a:br>
              <a:rPr lang="en-US" sz="3600" dirty="0">
                <a:latin typeface="Chiller" pitchFamily="82" charset="0"/>
              </a:rPr>
            </a:br>
            <a:endParaRPr lang="en-US" sz="3600" dirty="0">
              <a:latin typeface="Chiller" pitchFamily="82" charset="0"/>
            </a:endParaRPr>
          </a:p>
          <a:p>
            <a:pPr eaLnBrk="1" hangingPunct="1"/>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Bill Gates</a:t>
            </a:r>
            <a:endParaRPr lang="pl-PL" dirty="0">
              <a:solidFill>
                <a:schemeClr val="accent1">
                  <a:tint val="83000"/>
                  <a:satMod val="150000"/>
                </a:schemeClr>
              </a:solidFill>
            </a:endParaRPr>
          </a:p>
        </p:txBody>
      </p:sp>
      <p:sp>
        <p:nvSpPr>
          <p:cNvPr id="26627" name="Symbol zastępczy zawartości 2"/>
          <p:cNvSpPr>
            <a:spLocks noGrp="1"/>
          </p:cNvSpPr>
          <p:nvPr>
            <p:ph idx="1"/>
          </p:nvPr>
        </p:nvSpPr>
        <p:spPr/>
        <p:txBody>
          <a:bodyPr/>
          <a:lstStyle/>
          <a:p>
            <a:pPr marL="0" indent="-273050">
              <a:buFont typeface="Wingdings" pitchFamily="2" charset="2"/>
              <a:buNone/>
            </a:pPr>
            <a:r>
              <a:rPr lang="en-US" sz="2400" dirty="0" smtClean="0"/>
              <a:t>Co-founder of Microsoft Corporation, </a:t>
            </a:r>
            <a:r>
              <a:rPr lang="en-US" sz="2400" dirty="0" err="1" smtClean="0"/>
              <a:t>wh</a:t>
            </a:r>
            <a:r>
              <a:rPr lang="pl-PL" sz="2400" dirty="0" smtClean="0"/>
              <a:t>o</a:t>
            </a:r>
            <a:r>
              <a:rPr lang="en-US" sz="2400" dirty="0" smtClean="0"/>
              <a:t> created:</a:t>
            </a:r>
            <a:endParaRPr lang="pl-PL" sz="2400" dirty="0" smtClean="0"/>
          </a:p>
          <a:p>
            <a:pPr marL="0" indent="-273050">
              <a:lnSpc>
                <a:spcPct val="150000"/>
              </a:lnSpc>
            </a:pPr>
            <a:r>
              <a:rPr lang="en-US" sz="2400" dirty="0" smtClean="0"/>
              <a:t>The most popular desktop operating system in the world, under whose control has many</a:t>
            </a:r>
            <a:r>
              <a:rPr lang="pl-PL" sz="2400" dirty="0" smtClean="0"/>
              <a:t> </a:t>
            </a:r>
            <a:r>
              <a:rPr lang="en-US" sz="2400" dirty="0" smtClean="0"/>
              <a:t>computers that make up cyberspace</a:t>
            </a:r>
            <a:r>
              <a:rPr lang="pl-PL" sz="2400" dirty="0" smtClean="0"/>
              <a:t> </a:t>
            </a:r>
          </a:p>
          <a:p>
            <a:pPr marL="0" indent="-273050">
              <a:lnSpc>
                <a:spcPct val="150000"/>
              </a:lnSpc>
            </a:pPr>
            <a:r>
              <a:rPr lang="en-US" sz="2400" dirty="0" smtClean="0"/>
              <a:t>Silverlight technology, for creating visually appealing web interfaces and applications</a:t>
            </a:r>
            <a:r>
              <a:rPr lang="pl-PL" sz="2400" dirty="0" smtClean="0"/>
              <a:t> </a:t>
            </a:r>
            <a:br>
              <a:rPr lang="pl-PL" sz="2400" dirty="0" smtClean="0"/>
            </a:br>
            <a:r>
              <a:rPr lang="en-US" sz="2400" dirty="0" smtClean="0"/>
              <a:t>Windows Phone 7</a:t>
            </a:r>
            <a:endParaRPr lang="pl-PL" sz="2400" dirty="0" smtClean="0"/>
          </a:p>
          <a:p>
            <a:pPr marL="0" indent="-273050"/>
            <a:r>
              <a:rPr lang="en-US" sz="2400" dirty="0" smtClean="0"/>
              <a:t>Available in a cloud office suite Office 365</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Chad</a:t>
            </a:r>
            <a:r>
              <a:rPr lang="pl-PL" dirty="0" smtClean="0">
                <a:solidFill>
                  <a:schemeClr val="accent1">
                    <a:tint val="83000"/>
                    <a:satMod val="150000"/>
                  </a:schemeClr>
                </a:solidFill>
              </a:rPr>
              <a:t> </a:t>
            </a:r>
            <a:r>
              <a:rPr lang="pl-PL" dirty="0" err="1" smtClean="0">
                <a:solidFill>
                  <a:schemeClr val="accent1">
                    <a:tint val="83000"/>
                    <a:satMod val="150000"/>
                  </a:schemeClr>
                </a:solidFill>
              </a:rPr>
              <a:t>Hurley</a:t>
            </a:r>
            <a:r>
              <a:rPr lang="pl-PL" dirty="0" smtClean="0">
                <a:solidFill>
                  <a:schemeClr val="accent1">
                    <a:tint val="83000"/>
                    <a:satMod val="150000"/>
                  </a:schemeClr>
                </a:solidFill>
              </a:rPr>
              <a:t> </a:t>
            </a:r>
            <a:r>
              <a:rPr lang="pl-PL" sz="2000" b="0" dirty="0" smtClean="0">
                <a:solidFill>
                  <a:schemeClr val="tx1"/>
                </a:solidFill>
                <a:effectLst/>
              </a:rPr>
              <a:t>(1977)</a:t>
            </a:r>
            <a:endParaRPr lang="pl-PL" sz="2000" b="0" dirty="0">
              <a:solidFill>
                <a:schemeClr val="tx1"/>
              </a:solidFill>
              <a:effectLst/>
            </a:endParaRPr>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3136396"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7652" name="pole tekstowe 2"/>
          <p:cNvSpPr txBox="1">
            <a:spLocks noChangeArrowheads="1"/>
          </p:cNvSpPr>
          <p:nvPr/>
        </p:nvSpPr>
        <p:spPr bwMode="auto">
          <a:xfrm>
            <a:off x="4499992" y="2890838"/>
            <a:ext cx="43204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dirty="0">
                <a:latin typeface="Chiller" pitchFamily="82" charset="0"/>
              </a:rPr>
              <a:t>“This is the birth of </a:t>
            </a:r>
            <a:r>
              <a:rPr lang="en-US" sz="3600" dirty="0" smtClean="0">
                <a:latin typeface="Chiller" pitchFamily="82" charset="0"/>
              </a:rPr>
              <a:t>a </a:t>
            </a:r>
            <a:r>
              <a:rPr lang="en-US" sz="3600" dirty="0">
                <a:latin typeface="Chiller" pitchFamily="82" charset="0"/>
              </a:rPr>
              <a:t>new clip culture where the audience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is </a:t>
            </a:r>
            <a:r>
              <a:rPr lang="en-US" sz="3600" dirty="0">
                <a:latin typeface="Chiller" pitchFamily="82" charset="0"/>
              </a:rPr>
              <a:t>in control more than ever.”</a:t>
            </a:r>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err="1" smtClean="0">
                <a:solidFill>
                  <a:schemeClr val="accent1">
                    <a:tint val="83000"/>
                    <a:satMod val="150000"/>
                  </a:schemeClr>
                </a:solidFill>
              </a:rPr>
              <a:t>Chad</a:t>
            </a:r>
            <a:r>
              <a:rPr lang="pl-PL" dirty="0" smtClean="0">
                <a:solidFill>
                  <a:schemeClr val="accent1">
                    <a:tint val="83000"/>
                    <a:satMod val="150000"/>
                  </a:schemeClr>
                </a:solidFill>
              </a:rPr>
              <a:t> </a:t>
            </a:r>
            <a:r>
              <a:rPr lang="pl-PL" dirty="0" err="1" smtClean="0">
                <a:solidFill>
                  <a:schemeClr val="accent1">
                    <a:tint val="83000"/>
                    <a:satMod val="150000"/>
                  </a:schemeClr>
                </a:solidFill>
              </a:rPr>
              <a:t>Hurley</a:t>
            </a:r>
            <a:endParaRPr lang="pl-PL" dirty="0">
              <a:solidFill>
                <a:schemeClr val="accent1">
                  <a:tint val="83000"/>
                  <a:satMod val="150000"/>
                </a:schemeClr>
              </a:solidFill>
            </a:endParaRPr>
          </a:p>
        </p:txBody>
      </p:sp>
      <p:sp>
        <p:nvSpPr>
          <p:cNvPr id="28675" name="Symbol zastępczy zawartości 2"/>
          <p:cNvSpPr>
            <a:spLocks noGrp="1"/>
          </p:cNvSpPr>
          <p:nvPr>
            <p:ph idx="1"/>
          </p:nvPr>
        </p:nvSpPr>
        <p:spPr/>
        <p:txBody>
          <a:bodyPr/>
          <a:lstStyle/>
          <a:p>
            <a:pPr marL="0" indent="-273050">
              <a:lnSpc>
                <a:spcPct val="150000"/>
              </a:lnSpc>
              <a:buFont typeface="Wingdings" pitchFamily="2" charset="2"/>
              <a:buNone/>
            </a:pPr>
            <a:r>
              <a:rPr lang="pl-PL" sz="2400" dirty="0" smtClean="0"/>
              <a:t>He</a:t>
            </a:r>
            <a:r>
              <a:rPr lang="en-US" sz="2400" dirty="0" smtClean="0"/>
              <a:t> has created</a:t>
            </a:r>
            <a:r>
              <a:rPr lang="pl-PL" sz="2400" dirty="0" smtClean="0"/>
              <a:t> </a:t>
            </a:r>
            <a:r>
              <a:rPr lang="en-US" sz="2400" dirty="0" smtClean="0"/>
              <a:t>YouTube, the most popular service offering movies on-line.</a:t>
            </a:r>
            <a:r>
              <a:rPr lang="pl-PL" sz="2400" dirty="0" smtClean="0"/>
              <a:t> </a:t>
            </a:r>
          </a:p>
          <a:p>
            <a:pPr marL="0" indent="-273050"/>
            <a:r>
              <a:rPr lang="en-US" sz="2400" dirty="0" smtClean="0"/>
              <a:t>It allows users free to add and view virtually any type of video</a:t>
            </a:r>
            <a:endParaRPr lang="pl-PL" sz="2400" dirty="0" smtClean="0"/>
          </a:p>
          <a:p>
            <a:pPr marL="0" indent="-273050"/>
            <a:r>
              <a:rPr lang="en-US" sz="2400" dirty="0" smtClean="0"/>
              <a:t>Every day is placed on it for more than 85 thousand. films dealing with about 2400 GB</a:t>
            </a:r>
            <a:endParaRPr lang="pl-PL" sz="2400" dirty="0" smtClean="0"/>
          </a:p>
          <a:p>
            <a:pPr marL="0" indent="-273050"/>
            <a:r>
              <a:rPr lang="en-US" sz="2400" dirty="0" smtClean="0"/>
              <a:t>Provides an affiliate program for the authors of the materials</a:t>
            </a:r>
            <a:br>
              <a:rPr lang="en-US" sz="2400" dirty="0" smtClean="0"/>
            </a:br>
            <a:endParaRPr lang="pl-PL" sz="2400" dirty="0" smtClean="0"/>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Paul Baran </a:t>
            </a:r>
            <a:r>
              <a:rPr lang="pl-PL" sz="2000" b="0" dirty="0" smtClean="0">
                <a:solidFill>
                  <a:schemeClr val="tx1"/>
                </a:solidFill>
                <a:effectLst/>
              </a:rPr>
              <a:t>(1926-2011)</a:t>
            </a:r>
            <a:endParaRPr lang="pl-PL" sz="2000" b="0" dirty="0">
              <a:solidFill>
                <a:schemeClr val="tx1"/>
              </a:solidFill>
              <a:effectLst/>
            </a:endParaRPr>
          </a:p>
        </p:txBody>
      </p:sp>
      <p:pic>
        <p:nvPicPr>
          <p:cNvPr id="34819"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988840"/>
            <a:ext cx="2499360" cy="3785616"/>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9700" name="pole tekstowe 2"/>
          <p:cNvSpPr txBox="1">
            <a:spLocks noChangeArrowheads="1"/>
          </p:cNvSpPr>
          <p:nvPr/>
        </p:nvSpPr>
        <p:spPr bwMode="auto">
          <a:xfrm>
            <a:off x="3851920" y="2997200"/>
            <a:ext cx="43205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l-PL" sz="3600" dirty="0">
                <a:latin typeface="Chiller" pitchFamily="82" charset="0"/>
              </a:rPr>
              <a:t>„</a:t>
            </a:r>
            <a:r>
              <a:rPr lang="en-US" sz="3600" dirty="0">
                <a:latin typeface="Chiller" pitchFamily="82" charset="0"/>
              </a:rPr>
              <a:t>There's a difference between asking people for money </a:t>
            </a:r>
            <a:r>
              <a:rPr lang="pl-PL" sz="3600" dirty="0" smtClean="0">
                <a:latin typeface="Chiller" pitchFamily="82" charset="0"/>
              </a:rPr>
              <a:t/>
            </a:r>
            <a:br>
              <a:rPr lang="pl-PL" sz="3600" dirty="0" smtClean="0">
                <a:latin typeface="Chiller" pitchFamily="82" charset="0"/>
              </a:rPr>
            </a:br>
            <a:r>
              <a:rPr lang="en-US" sz="3600" dirty="0" smtClean="0">
                <a:latin typeface="Chiller" pitchFamily="82" charset="0"/>
              </a:rPr>
              <a:t>and </a:t>
            </a:r>
            <a:r>
              <a:rPr lang="en-US" sz="3600" dirty="0">
                <a:latin typeface="Chiller" pitchFamily="82" charset="0"/>
              </a:rPr>
              <a:t>showing up</a:t>
            </a:r>
            <a:r>
              <a:rPr lang="pl-PL" sz="3600" dirty="0">
                <a:latin typeface="Chiller" pitchFamily="82" charset="0"/>
              </a:rPr>
              <a:t>”</a:t>
            </a: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Paul Baran</a:t>
            </a:r>
            <a:endParaRPr lang="pl-PL" dirty="0">
              <a:solidFill>
                <a:schemeClr val="accent1">
                  <a:tint val="83000"/>
                  <a:satMod val="150000"/>
                </a:schemeClr>
              </a:solidFill>
            </a:endParaRPr>
          </a:p>
        </p:txBody>
      </p:sp>
      <p:sp>
        <p:nvSpPr>
          <p:cNvPr id="30723" name="Symbol zastępczy zawartości 2"/>
          <p:cNvSpPr>
            <a:spLocks noGrp="1"/>
          </p:cNvSpPr>
          <p:nvPr>
            <p:ph idx="1"/>
          </p:nvPr>
        </p:nvSpPr>
        <p:spPr>
          <a:xfrm>
            <a:off x="395536" y="1772816"/>
            <a:ext cx="8229600" cy="3196952"/>
          </a:xfrm>
        </p:spPr>
        <p:txBody>
          <a:bodyPr/>
          <a:lstStyle/>
          <a:p>
            <a:pPr marL="0" indent="-273050">
              <a:lnSpc>
                <a:spcPct val="150000"/>
              </a:lnSpc>
              <a:buFont typeface="Wingdings" pitchFamily="2" charset="2"/>
              <a:buNone/>
            </a:pPr>
            <a:r>
              <a:rPr lang="en-US" sz="2400" dirty="0" smtClean="0"/>
              <a:t>Polish American engineer who was a pioneer in the development of computer networks</a:t>
            </a:r>
            <a:r>
              <a:rPr lang="pl-PL" sz="2400" dirty="0" smtClean="0"/>
              <a:t>, </a:t>
            </a:r>
            <a:r>
              <a:rPr lang="pl-PL" sz="2400" dirty="0" err="1" smtClean="0"/>
              <a:t>who</a:t>
            </a:r>
            <a:r>
              <a:rPr lang="pl-PL" sz="2400" dirty="0" smtClean="0"/>
              <a:t>:</a:t>
            </a:r>
          </a:p>
          <a:p>
            <a:pPr marL="0" indent="-273050"/>
            <a:r>
              <a:rPr lang="pl-PL" sz="2400" dirty="0" smtClean="0"/>
              <a:t>I</a:t>
            </a:r>
            <a:r>
              <a:rPr lang="en-US" sz="2400" dirty="0" err="1" smtClean="0"/>
              <a:t>nvented</a:t>
            </a:r>
            <a:r>
              <a:rPr lang="pl-PL" sz="2400" dirty="0" smtClean="0"/>
              <a:t> </a:t>
            </a:r>
            <a:r>
              <a:rPr lang="en-US" sz="2400" dirty="0" smtClean="0"/>
              <a:t>packet </a:t>
            </a:r>
            <a:r>
              <a:rPr lang="pl-PL" sz="2400" dirty="0" smtClean="0"/>
              <a:t>of </a:t>
            </a:r>
            <a:r>
              <a:rPr lang="en-US" sz="2400" dirty="0" smtClean="0"/>
              <a:t>switching technique</a:t>
            </a:r>
            <a:r>
              <a:rPr lang="pl-PL" sz="2400" dirty="0" smtClean="0"/>
              <a:t>s</a:t>
            </a:r>
          </a:p>
          <a:p>
            <a:pPr marL="0" indent="-273050">
              <a:lnSpc>
                <a:spcPct val="150000"/>
              </a:lnSpc>
            </a:pPr>
            <a:r>
              <a:rPr lang="pl-PL" sz="2400" dirty="0" smtClean="0"/>
              <a:t>W</a:t>
            </a:r>
            <a:r>
              <a:rPr lang="en-US" sz="2400" dirty="0" err="1" smtClean="0"/>
              <a:t>ent</a:t>
            </a:r>
            <a:r>
              <a:rPr lang="en-US" sz="2400" dirty="0" smtClean="0"/>
              <a:t> on to start several companies and develop other technologies that are an essential part of the Internet and other modern digital </a:t>
            </a:r>
            <a:r>
              <a:rPr lang="pl-PL" sz="2400" dirty="0" err="1" smtClean="0"/>
              <a:t>means</a:t>
            </a:r>
            <a:r>
              <a:rPr lang="pl-PL" sz="2400" dirty="0" smtClean="0"/>
              <a:t> of </a:t>
            </a:r>
            <a:r>
              <a:rPr lang="en-US" sz="2400" dirty="0" smtClean="0"/>
              <a:t>communication.</a:t>
            </a:r>
            <a:endParaRPr lang="pl-PL" sz="2400" dirty="0" smtClean="0"/>
          </a:p>
          <a:p>
            <a:pPr marL="0" indent="-273050"/>
            <a:r>
              <a:rPr lang="pl-PL" sz="2400" dirty="0" err="1" smtClean="0"/>
              <a:t>Is</a:t>
            </a:r>
            <a:r>
              <a:rPr lang="pl-PL" sz="2400" dirty="0" smtClean="0"/>
              <a:t> </a:t>
            </a:r>
            <a:r>
              <a:rPr lang="pl-PL" sz="2400" dirty="0" err="1" smtClean="0"/>
              <a:t>called</a:t>
            </a:r>
            <a:r>
              <a:rPr lang="pl-PL" sz="2400" dirty="0" smtClean="0"/>
              <a:t> ‚</a:t>
            </a:r>
            <a:r>
              <a:rPr lang="en-US" sz="2400" dirty="0" smtClean="0"/>
              <a:t>The father of the Internet</a:t>
            </a:r>
            <a:r>
              <a:rPr lang="pl-PL" dirty="0" smtClean="0"/>
              <a:t>’</a:t>
            </a:r>
            <a:r>
              <a:rPr lang="en-US" sz="2400" dirty="0" smtClean="0"/>
              <a:t/>
            </a:r>
            <a:br>
              <a:rPr lang="en-US" sz="2400" dirty="0" smtClean="0"/>
            </a:br>
            <a:endParaRPr lang="pl-PL" sz="2400" dirty="0" smtClean="0"/>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a:solidFill>
                  <a:schemeClr val="accent1">
                    <a:tint val="83000"/>
                    <a:satMod val="150000"/>
                  </a:schemeClr>
                </a:solidFill>
              </a:rPr>
              <a:t>Tim </a:t>
            </a:r>
            <a:r>
              <a:rPr lang="pl-PL" dirty="0" err="1" smtClean="0">
                <a:solidFill>
                  <a:schemeClr val="accent1">
                    <a:tint val="83000"/>
                    <a:satMod val="150000"/>
                  </a:schemeClr>
                </a:solidFill>
              </a:rPr>
              <a:t>Berners</a:t>
            </a:r>
            <a:r>
              <a:rPr lang="pl-PL" dirty="0" smtClean="0">
                <a:solidFill>
                  <a:schemeClr val="accent1">
                    <a:tint val="83000"/>
                    <a:satMod val="150000"/>
                  </a:schemeClr>
                </a:solidFill>
              </a:rPr>
              <a:t>-Lee </a:t>
            </a:r>
            <a:r>
              <a:rPr lang="pl-PL" sz="2000" b="0" dirty="0" smtClean="0">
                <a:solidFill>
                  <a:schemeClr val="tx1"/>
                </a:solidFill>
                <a:effectLst/>
              </a:rPr>
              <a:t>(1955)</a:t>
            </a:r>
            <a:endParaRPr lang="pl-PL" sz="2000" b="0" dirty="0">
              <a:solidFill>
                <a:schemeClr val="tx1"/>
              </a:solidFill>
              <a:effectLst/>
            </a:endParaRPr>
          </a:p>
        </p:txBody>
      </p:sp>
      <p:pic>
        <p:nvPicPr>
          <p:cNvPr id="36867"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73535"/>
            <a:ext cx="2736304" cy="363345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31748" name="pole tekstowe 2"/>
          <p:cNvSpPr txBox="1">
            <a:spLocks noChangeArrowheads="1"/>
          </p:cNvSpPr>
          <p:nvPr/>
        </p:nvSpPr>
        <p:spPr bwMode="auto">
          <a:xfrm>
            <a:off x="3995738" y="2852738"/>
            <a:ext cx="4968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600" dirty="0">
                <a:latin typeface="Chiller" pitchFamily="82" charset="0"/>
              </a:rPr>
              <a:t>„</a:t>
            </a:r>
            <a:r>
              <a:rPr lang="en-US" sz="3600" dirty="0">
                <a:latin typeface="Chiller" pitchFamily="82" charset="0"/>
              </a:rPr>
              <a:t>Celebrity damages private life</a:t>
            </a:r>
            <a:r>
              <a:rPr lang="pl-PL" sz="3600" dirty="0">
                <a:latin typeface="Chiller" pitchFamily="82" charset="0"/>
              </a:rPr>
              <a:t>.”</a:t>
            </a:r>
            <a:endParaRPr lang="en-US" sz="3600" dirty="0">
              <a:latin typeface="Chiller" pitchFamily="82" charset="0"/>
            </a:endParaRPr>
          </a:p>
          <a:p>
            <a:pPr eaLnBrk="1" hangingPunct="1"/>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484632" fontAlgn="auto">
              <a:spcAft>
                <a:spcPts val="0"/>
              </a:spcAft>
              <a:defRPr/>
            </a:pPr>
            <a:r>
              <a:rPr lang="pl-PL" dirty="0" smtClean="0">
                <a:solidFill>
                  <a:schemeClr val="accent1">
                    <a:tint val="83000"/>
                    <a:satMod val="150000"/>
                  </a:schemeClr>
                </a:solidFill>
              </a:rPr>
              <a:t>Linus </a:t>
            </a:r>
            <a:r>
              <a:rPr lang="pl-PL" dirty="0" err="1" smtClean="0">
                <a:solidFill>
                  <a:schemeClr val="accent1">
                    <a:tint val="83000"/>
                    <a:satMod val="150000"/>
                  </a:schemeClr>
                </a:solidFill>
              </a:rPr>
              <a:t>Torvalds</a:t>
            </a:r>
            <a:r>
              <a:rPr lang="pl-PL" dirty="0" smtClean="0"/>
              <a:t> </a:t>
            </a:r>
            <a:r>
              <a:rPr lang="pl-PL" sz="2200" b="0" dirty="0" smtClean="0">
                <a:solidFill>
                  <a:schemeClr val="tx1"/>
                </a:solidFill>
                <a:effectLst/>
              </a:rPr>
              <a:t> (1969)</a:t>
            </a:r>
            <a:endParaRPr lang="pl-PL" sz="2200" b="0" dirty="0">
              <a:solidFill>
                <a:schemeClr val="tx1"/>
              </a:solidFill>
              <a:effectLst/>
            </a:endParaRPr>
          </a:p>
        </p:txBody>
      </p:sp>
      <p:pic>
        <p:nvPicPr>
          <p:cNvPr id="102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7544" y="1484784"/>
            <a:ext cx="3068388"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124" name="pole tekstowe 2"/>
          <p:cNvSpPr txBox="1">
            <a:spLocks noChangeArrowheads="1"/>
          </p:cNvSpPr>
          <p:nvPr/>
        </p:nvSpPr>
        <p:spPr bwMode="auto">
          <a:xfrm>
            <a:off x="3887416" y="2708920"/>
            <a:ext cx="52565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200" i="1" dirty="0">
                <a:latin typeface="Chiller" pitchFamily="82" charset="0"/>
              </a:rPr>
              <a:t>‚,</a:t>
            </a:r>
            <a:r>
              <a:rPr lang="en-US" sz="3200" i="1" dirty="0">
                <a:latin typeface="Chiller" pitchFamily="82" charset="0"/>
              </a:rPr>
              <a:t>I think people can generally trust me, </a:t>
            </a:r>
            <a:r>
              <a:rPr lang="pl-PL" sz="3200" i="1" dirty="0" smtClean="0">
                <a:latin typeface="Chiller" pitchFamily="82" charset="0"/>
              </a:rPr>
              <a:t/>
            </a:r>
            <a:br>
              <a:rPr lang="pl-PL" sz="3200" i="1" dirty="0" smtClean="0">
                <a:latin typeface="Chiller" pitchFamily="82" charset="0"/>
              </a:rPr>
            </a:br>
            <a:r>
              <a:rPr lang="en-US" sz="3200" i="1" dirty="0" smtClean="0">
                <a:latin typeface="Chiller" pitchFamily="82" charset="0"/>
              </a:rPr>
              <a:t>but </a:t>
            </a:r>
            <a:r>
              <a:rPr lang="en-US" sz="3200" i="1" dirty="0">
                <a:latin typeface="Chiller" pitchFamily="82" charset="0"/>
              </a:rPr>
              <a:t>they can trust me exactly because they know they don't have to.</a:t>
            </a:r>
            <a:r>
              <a:rPr lang="pl-PL" sz="3200" i="1" dirty="0">
                <a:latin typeface="Chiller" pitchFamily="82" charset="0"/>
              </a:rPr>
              <a:t>’’</a:t>
            </a:r>
            <a:r>
              <a:rPr lang="en-US" sz="3200" dirty="0">
                <a:latin typeface="Chiller" pitchFamily="82" charset="0"/>
              </a:rPr>
              <a:t> </a:t>
            </a:r>
            <a:endParaRPr lang="pl-PL" sz="32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a:solidFill>
                  <a:schemeClr val="accent1">
                    <a:tint val="83000"/>
                    <a:satMod val="150000"/>
                  </a:schemeClr>
                </a:solidFill>
              </a:rPr>
              <a:t>Tim </a:t>
            </a:r>
            <a:r>
              <a:rPr lang="pl-PL" dirty="0" err="1">
                <a:solidFill>
                  <a:schemeClr val="accent1">
                    <a:tint val="83000"/>
                    <a:satMod val="150000"/>
                  </a:schemeClr>
                </a:solidFill>
              </a:rPr>
              <a:t>Berners</a:t>
            </a:r>
            <a:r>
              <a:rPr lang="pl-PL" dirty="0">
                <a:solidFill>
                  <a:schemeClr val="accent1">
                    <a:tint val="83000"/>
                    <a:satMod val="150000"/>
                  </a:schemeClr>
                </a:solidFill>
              </a:rPr>
              <a:t>-Lee</a:t>
            </a:r>
          </a:p>
        </p:txBody>
      </p:sp>
      <p:sp>
        <p:nvSpPr>
          <p:cNvPr id="33795" name="Symbol zastępczy zawartości 2"/>
          <p:cNvSpPr>
            <a:spLocks noGrp="1"/>
          </p:cNvSpPr>
          <p:nvPr>
            <p:ph idx="1"/>
          </p:nvPr>
        </p:nvSpPr>
        <p:spPr/>
        <p:txBody>
          <a:bodyPr rtlCol="0">
            <a:normAutofit fontScale="92500" lnSpcReduction="20000"/>
          </a:bodyPr>
          <a:lstStyle/>
          <a:p>
            <a:pPr marL="0" indent="-274320" fontAlgn="auto">
              <a:lnSpc>
                <a:spcPct val="150000"/>
              </a:lnSpc>
              <a:spcAft>
                <a:spcPts val="0"/>
              </a:spcAft>
              <a:buClr>
                <a:schemeClr val="tx1">
                  <a:shade val="95000"/>
                </a:schemeClr>
              </a:buClr>
              <a:buFont typeface="Wingdings" pitchFamily="2" charset="2"/>
              <a:buNone/>
              <a:defRPr/>
            </a:pPr>
            <a:r>
              <a:rPr lang="pl-PL" sz="2000" dirty="0" err="1" smtClean="0"/>
              <a:t>Actually</a:t>
            </a:r>
            <a:r>
              <a:rPr lang="pl-PL" sz="2000" dirty="0" smtClean="0"/>
              <a:t> </a:t>
            </a:r>
            <a:r>
              <a:rPr lang="en-US" sz="2000" dirty="0"/>
              <a:t>Sir Timothy John "Tim" </a:t>
            </a:r>
            <a:r>
              <a:rPr lang="en-US" sz="2000" dirty="0" smtClean="0"/>
              <a:t>Berners-Lee</a:t>
            </a:r>
            <a:r>
              <a:rPr lang="pl-PL" sz="2000" dirty="0" smtClean="0"/>
              <a:t>. </a:t>
            </a:r>
            <a:r>
              <a:rPr lang="en-US" sz="2000" dirty="0" smtClean="0"/>
              <a:t>British </a:t>
            </a:r>
            <a:r>
              <a:rPr lang="en-US" sz="2000" dirty="0"/>
              <a:t>computer scientist, MIT professor </a:t>
            </a:r>
            <a:r>
              <a:rPr lang="en-US" sz="2000" dirty="0" smtClean="0"/>
              <a:t>and</a:t>
            </a:r>
            <a:r>
              <a:rPr lang="pl-PL" sz="2000" dirty="0" smtClean="0"/>
              <a:t> </a:t>
            </a:r>
            <a:r>
              <a:rPr lang="pl-PL" sz="2000" dirty="0" err="1" smtClean="0"/>
              <a:t>also</a:t>
            </a:r>
            <a:r>
              <a:rPr lang="pl-PL" sz="2000" dirty="0" smtClean="0"/>
              <a:t>:</a:t>
            </a:r>
          </a:p>
          <a:p>
            <a:pPr marL="0" indent="-274320" fontAlgn="auto">
              <a:lnSpc>
                <a:spcPct val="150000"/>
              </a:lnSpc>
              <a:spcAft>
                <a:spcPts val="0"/>
              </a:spcAft>
              <a:buClr>
                <a:schemeClr val="tx1">
                  <a:shade val="95000"/>
                </a:schemeClr>
              </a:buClr>
              <a:buFont typeface="Wingdings 2"/>
              <a:buChar char=""/>
              <a:defRPr/>
            </a:pPr>
            <a:r>
              <a:rPr lang="pl-PL" sz="2000" dirty="0"/>
              <a:t>T</a:t>
            </a:r>
            <a:r>
              <a:rPr lang="en-US" sz="2000" dirty="0"/>
              <a:t>he inventor of the World Wide Web</a:t>
            </a:r>
            <a:r>
              <a:rPr lang="en-US" sz="2000" dirty="0" smtClean="0"/>
              <a:t>.</a:t>
            </a:r>
            <a:endParaRPr lang="pl-PL" sz="2000" dirty="0" smtClean="0"/>
          </a:p>
          <a:p>
            <a:pPr marL="0" indent="-274320" fontAlgn="auto">
              <a:lnSpc>
                <a:spcPct val="150000"/>
              </a:lnSpc>
              <a:spcAft>
                <a:spcPts val="0"/>
              </a:spcAft>
              <a:buClr>
                <a:schemeClr val="tx1">
                  <a:shade val="95000"/>
                </a:schemeClr>
              </a:buClr>
              <a:buFont typeface="Wingdings 2"/>
              <a:buChar char=""/>
              <a:defRPr/>
            </a:pPr>
            <a:r>
              <a:rPr lang="pl-PL" sz="2000" dirty="0" smtClean="0"/>
              <a:t>T</a:t>
            </a:r>
            <a:r>
              <a:rPr lang="en-US" sz="2000" dirty="0" smtClean="0"/>
              <a:t>he </a:t>
            </a:r>
            <a:r>
              <a:rPr lang="en-US" sz="2000" dirty="0"/>
              <a:t>director of the World Wide Web Consortium (W3C), which oversees the Web's continued development</a:t>
            </a:r>
            <a:r>
              <a:rPr lang="en-US" sz="2000" dirty="0" smtClean="0"/>
              <a:t>.</a:t>
            </a:r>
            <a:endParaRPr lang="pl-PL" sz="2000" dirty="0" smtClean="0"/>
          </a:p>
          <a:p>
            <a:pPr marL="0" indent="-274320" fontAlgn="auto">
              <a:lnSpc>
                <a:spcPct val="150000"/>
              </a:lnSpc>
              <a:spcAft>
                <a:spcPts val="0"/>
              </a:spcAft>
              <a:buClr>
                <a:schemeClr val="tx1">
                  <a:shade val="95000"/>
                </a:schemeClr>
              </a:buClr>
              <a:buFont typeface="Wingdings 2"/>
              <a:buChar char=""/>
              <a:defRPr/>
            </a:pPr>
            <a:r>
              <a:rPr lang="pl-PL" sz="2000" dirty="0"/>
              <a:t>T</a:t>
            </a:r>
            <a:r>
              <a:rPr lang="en-US" sz="2000" dirty="0" smtClean="0"/>
              <a:t>he </a:t>
            </a:r>
            <a:r>
              <a:rPr lang="en-US" sz="2000" dirty="0"/>
              <a:t>founder of the World Wide Web </a:t>
            </a:r>
            <a:r>
              <a:rPr lang="en-US" sz="2000" dirty="0" smtClean="0"/>
              <a:t>Foundation</a:t>
            </a:r>
            <a:endParaRPr lang="pl-PL" sz="2000" dirty="0" smtClean="0"/>
          </a:p>
          <a:p>
            <a:pPr marL="0" indent="-274320" fontAlgn="auto">
              <a:lnSpc>
                <a:spcPct val="150000"/>
              </a:lnSpc>
              <a:spcAft>
                <a:spcPts val="0"/>
              </a:spcAft>
              <a:buClr>
                <a:schemeClr val="tx1">
                  <a:shade val="95000"/>
                </a:schemeClr>
              </a:buClr>
              <a:buFont typeface="Wingdings 2"/>
              <a:buChar char=""/>
              <a:defRPr/>
            </a:pPr>
            <a:r>
              <a:rPr lang="pl-PL" sz="2000" dirty="0"/>
              <a:t>A</a:t>
            </a:r>
            <a:r>
              <a:rPr lang="en-US" sz="2000" dirty="0" smtClean="0"/>
              <a:t> </a:t>
            </a:r>
            <a:r>
              <a:rPr lang="en-US" sz="2000" dirty="0"/>
              <a:t>senior researcher and holder of the 3Com Founders Chair at the MIT Computer Science and Artificial Intelligence Laboratory (CSAIL</a:t>
            </a:r>
            <a:r>
              <a:rPr lang="en-US" sz="2000" dirty="0" smtClean="0"/>
              <a:t>).</a:t>
            </a:r>
            <a:endParaRPr lang="pl-PL" sz="2000" dirty="0" smtClean="0"/>
          </a:p>
          <a:p>
            <a:pPr marL="0" indent="-274320" fontAlgn="auto">
              <a:lnSpc>
                <a:spcPct val="150000"/>
              </a:lnSpc>
              <a:spcAft>
                <a:spcPts val="0"/>
              </a:spcAft>
              <a:buClr>
                <a:schemeClr val="tx1">
                  <a:shade val="95000"/>
                </a:schemeClr>
              </a:buClr>
              <a:buFont typeface="Wingdings 2"/>
              <a:buChar char=""/>
              <a:defRPr/>
            </a:pPr>
            <a:r>
              <a:rPr lang="pl-PL" sz="2000" dirty="0" smtClean="0"/>
              <a:t>A</a:t>
            </a:r>
            <a:r>
              <a:rPr lang="en-US" sz="2000" dirty="0" smtClean="0"/>
              <a:t> </a:t>
            </a:r>
            <a:r>
              <a:rPr lang="en-US" sz="2000" dirty="0"/>
              <a:t>director of The Web Science Research Initiative (WSRI</a:t>
            </a:r>
            <a:r>
              <a:rPr lang="en-US" sz="2000" dirty="0" smtClean="0"/>
              <a:t>)</a:t>
            </a:r>
            <a:endParaRPr lang="pl-PL" sz="2000" dirty="0"/>
          </a:p>
          <a:p>
            <a:pPr marL="0" indent="-274320" fontAlgn="auto">
              <a:lnSpc>
                <a:spcPct val="150000"/>
              </a:lnSpc>
              <a:spcAft>
                <a:spcPts val="0"/>
              </a:spcAft>
              <a:buClr>
                <a:schemeClr val="tx1">
                  <a:shade val="95000"/>
                </a:schemeClr>
              </a:buClr>
              <a:buFont typeface="Wingdings 2"/>
              <a:buChar char=""/>
              <a:defRPr/>
            </a:pPr>
            <a:r>
              <a:rPr lang="pl-PL" sz="2000" dirty="0" smtClean="0"/>
              <a:t>A</a:t>
            </a:r>
            <a:r>
              <a:rPr lang="en-US" sz="2000" dirty="0" smtClean="0"/>
              <a:t> </a:t>
            </a:r>
            <a:r>
              <a:rPr lang="en-US" sz="2000" dirty="0"/>
              <a:t>member of the advisory board of the MIT Center for Collective Intelligence</a:t>
            </a:r>
            <a:r>
              <a:rPr lang="en-US" sz="2000" dirty="0" smtClean="0"/>
              <a:t>.</a:t>
            </a:r>
            <a:endParaRPr lang="pl-PL" sz="2000" dirty="0" smtClean="0"/>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pc="50" dirty="0">
                <a:ln w="11430"/>
                <a:solidFill>
                  <a:schemeClr val="accent2">
                    <a:lumMod val="40000"/>
                    <a:lumOff val="60000"/>
                  </a:schemeClr>
                </a:solidFill>
                <a:effectLst>
                  <a:outerShdw blurRad="76200" dist="50800" dir="5400000" algn="tl" rotWithShape="0">
                    <a:srgbClr val="000000">
                      <a:alpha val="65000"/>
                    </a:srgbClr>
                  </a:outerShdw>
                </a:effectLst>
              </a:rPr>
              <a:t>The </a:t>
            </a:r>
            <a:r>
              <a:rPr lang="pl-PL" spc="50" dirty="0" err="1">
                <a:ln w="11430"/>
                <a:solidFill>
                  <a:schemeClr val="accent2">
                    <a:lumMod val="40000"/>
                    <a:lumOff val="60000"/>
                  </a:schemeClr>
                </a:solidFill>
                <a:effectLst>
                  <a:outerShdw blurRad="76200" dist="50800" dir="5400000" algn="tl" rotWithShape="0">
                    <a:srgbClr val="000000">
                      <a:alpha val="65000"/>
                    </a:srgbClr>
                  </a:outerShdw>
                </a:effectLst>
              </a:rPr>
              <a:t>greatness</a:t>
            </a:r>
            <a:r>
              <a:rPr lang="pl-PL" spc="50" dirty="0">
                <a:ln w="11430"/>
                <a:solidFill>
                  <a:schemeClr val="accent2">
                    <a:lumMod val="40000"/>
                    <a:lumOff val="60000"/>
                  </a:schemeClr>
                </a:solidFill>
                <a:effectLst>
                  <a:outerShdw blurRad="76200" dist="50800" dir="5400000" algn="tl" rotWithShape="0">
                    <a:srgbClr val="000000">
                      <a:alpha val="65000"/>
                    </a:srgbClr>
                  </a:outerShdw>
                </a:effectLst>
              </a:rPr>
              <a:t> of </a:t>
            </a:r>
            <a:r>
              <a:rPr lang="pl-PL" spc="50" dirty="0" err="1">
                <a:ln w="11430"/>
                <a:solidFill>
                  <a:schemeClr val="accent2">
                    <a:lumMod val="40000"/>
                    <a:lumOff val="60000"/>
                  </a:schemeClr>
                </a:solidFill>
                <a:effectLst>
                  <a:outerShdw blurRad="76200" dist="50800" dir="5400000" algn="tl" rotWithShape="0">
                    <a:srgbClr val="000000">
                      <a:alpha val="65000"/>
                    </a:srgbClr>
                  </a:outerShdw>
                </a:effectLst>
              </a:rPr>
              <a:t>Anonymous</a:t>
            </a:r>
            <a:endParaRPr lang="pl-PL" dirty="0"/>
          </a:p>
        </p:txBody>
      </p:sp>
      <p:pic>
        <p:nvPicPr>
          <p:cNvPr id="4" name="Picture 2"/>
          <p:cNvPicPr>
            <a:picLocks noChangeAspect="1" noChangeArrowheads="1"/>
          </p:cNvPicPr>
          <p:nvPr/>
        </p:nvPicPr>
        <p:blipFill>
          <a:blip r:embed="rId2"/>
          <a:srcRect/>
          <a:stretch>
            <a:fillRect/>
          </a:stretch>
        </p:blipFill>
        <p:spPr bwMode="auto">
          <a:xfrm>
            <a:off x="1475656" y="1916832"/>
            <a:ext cx="5904656" cy="3929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499990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pc="50" dirty="0">
                <a:ln w="11430"/>
                <a:solidFill>
                  <a:schemeClr val="accent2">
                    <a:lumMod val="40000"/>
                    <a:lumOff val="60000"/>
                  </a:schemeClr>
                </a:solidFill>
                <a:effectLst>
                  <a:outerShdw blurRad="76200" dist="50800" dir="5400000" algn="tl" rotWithShape="0">
                    <a:srgbClr val="000000">
                      <a:alpha val="65000"/>
                    </a:srgbClr>
                  </a:outerShdw>
                </a:effectLst>
              </a:rPr>
              <a:t>The </a:t>
            </a:r>
            <a:r>
              <a:rPr lang="pl-PL" spc="50" dirty="0" err="1">
                <a:ln w="11430"/>
                <a:solidFill>
                  <a:schemeClr val="accent2">
                    <a:lumMod val="40000"/>
                    <a:lumOff val="60000"/>
                  </a:schemeClr>
                </a:solidFill>
                <a:effectLst>
                  <a:outerShdw blurRad="76200" dist="50800" dir="5400000" algn="tl" rotWithShape="0">
                    <a:srgbClr val="000000">
                      <a:alpha val="65000"/>
                    </a:srgbClr>
                  </a:outerShdw>
                </a:effectLst>
              </a:rPr>
              <a:t>greatness</a:t>
            </a:r>
            <a:r>
              <a:rPr lang="pl-PL" spc="50" dirty="0">
                <a:ln w="11430"/>
                <a:solidFill>
                  <a:schemeClr val="accent2">
                    <a:lumMod val="40000"/>
                    <a:lumOff val="60000"/>
                  </a:schemeClr>
                </a:solidFill>
                <a:effectLst>
                  <a:outerShdw blurRad="76200" dist="50800" dir="5400000" algn="tl" rotWithShape="0">
                    <a:srgbClr val="000000">
                      <a:alpha val="65000"/>
                    </a:srgbClr>
                  </a:outerShdw>
                </a:effectLst>
              </a:rPr>
              <a:t> of </a:t>
            </a:r>
            <a:r>
              <a:rPr lang="pl-PL" spc="50" dirty="0" err="1">
                <a:ln w="11430"/>
                <a:solidFill>
                  <a:schemeClr val="accent2">
                    <a:lumMod val="40000"/>
                    <a:lumOff val="60000"/>
                  </a:schemeClr>
                </a:solidFill>
                <a:effectLst>
                  <a:outerShdw blurRad="76200" dist="50800" dir="5400000" algn="tl" rotWithShape="0">
                    <a:srgbClr val="000000">
                      <a:alpha val="65000"/>
                    </a:srgbClr>
                  </a:outerShdw>
                </a:effectLst>
              </a:rPr>
              <a:t>Anonymous</a:t>
            </a:r>
            <a:endParaRPr lang="pl-PL" dirty="0"/>
          </a:p>
        </p:txBody>
      </p:sp>
      <p:sp>
        <p:nvSpPr>
          <p:cNvPr id="3" name="Symbol zastępczy zawartości 2"/>
          <p:cNvSpPr>
            <a:spLocks noGrp="1"/>
          </p:cNvSpPr>
          <p:nvPr>
            <p:ph idx="1"/>
          </p:nvPr>
        </p:nvSpPr>
        <p:spPr>
          <a:xfrm>
            <a:off x="457200" y="1600201"/>
            <a:ext cx="8219256" cy="4565104"/>
          </a:xfrm>
        </p:spPr>
        <p:txBody>
          <a:bodyPr/>
          <a:lstStyle/>
          <a:p>
            <a:pPr marL="136525" indent="0">
              <a:lnSpc>
                <a:spcPct val="150000"/>
              </a:lnSpc>
              <a:buNone/>
            </a:pPr>
            <a:r>
              <a:rPr lang="en-US" sz="2000" dirty="0"/>
              <a:t>The term "Anonymous" is inspired by the anonymity experienced by Internet users when posting content. </a:t>
            </a:r>
            <a:r>
              <a:rPr lang="pl-PL" sz="2000" dirty="0" smtClean="0"/>
              <a:t/>
            </a:r>
            <a:br>
              <a:rPr lang="pl-PL" sz="2000" dirty="0" smtClean="0"/>
            </a:br>
            <a:r>
              <a:rPr lang="en-US" sz="2000" dirty="0" smtClean="0"/>
              <a:t>The </a:t>
            </a:r>
            <a:r>
              <a:rPr lang="en-US" sz="2000" dirty="0"/>
              <a:t>origins of the use of the term "Anonymous" as a common identity anonymous users are derived from "picture boards" (especially 4chan). Distinguishing "Anonymous" is automatically assigned to users forum, who publish comments without identification and authentication. Users' Forums Pictorial ", sometimes</a:t>
            </a:r>
            <a:r>
              <a:rPr lang="pl-PL" sz="2000" dirty="0"/>
              <a:t> </a:t>
            </a:r>
            <a:r>
              <a:rPr lang="en-US" sz="2000" dirty="0"/>
              <a:t>as a joke, behave as if "Anonymous" was one </a:t>
            </a:r>
            <a:r>
              <a:rPr lang="pl-PL" sz="2000" dirty="0" smtClean="0"/>
              <a:t>and </a:t>
            </a:r>
            <a:r>
              <a:rPr lang="en-US" sz="2000" dirty="0"/>
              <a:t> identifiable person. With the growing popularity of "picture boards", the concept of "Anonymous" as a collective of anonymous individuals online has become a meme.</a:t>
            </a:r>
          </a:p>
          <a:p>
            <a:pPr marL="136525" indent="0">
              <a:lnSpc>
                <a:spcPct val="150000"/>
              </a:lnSpc>
              <a:buNone/>
            </a:pPr>
            <a:endParaRPr lang="pl-PL" sz="2000" dirty="0"/>
          </a:p>
          <a:p>
            <a:pPr marL="136525" indent="0">
              <a:lnSpc>
                <a:spcPct val="150000"/>
              </a:lnSpc>
              <a:buNone/>
            </a:pPr>
            <a:endParaRPr lang="pl-PL" sz="2000" dirty="0"/>
          </a:p>
          <a:p>
            <a:pPr marL="136525" indent="0">
              <a:lnSpc>
                <a:spcPct val="150000"/>
              </a:lnSpc>
              <a:buNone/>
            </a:pPr>
            <a:endParaRPr lang="pl-PL" sz="2000" dirty="0"/>
          </a:p>
        </p:txBody>
      </p:sp>
    </p:spTree>
    <p:extLst>
      <p:ext uri="{BB962C8B-B14F-4D97-AF65-F5344CB8AC3E}">
        <p14:creationId xmlns:p14="http://schemas.microsoft.com/office/powerpoint/2010/main" val="3625902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Sources</a:t>
            </a:r>
            <a:r>
              <a:rPr lang="pl-PL" dirty="0" smtClean="0"/>
              <a:t> of </a:t>
            </a:r>
            <a:r>
              <a:rPr lang="pl-PL" dirty="0" err="1" smtClean="0"/>
              <a:t>information</a:t>
            </a:r>
            <a:endParaRPr lang="pl-PL" dirty="0"/>
          </a:p>
        </p:txBody>
      </p:sp>
      <p:sp>
        <p:nvSpPr>
          <p:cNvPr id="3" name="Symbol zastępczy zawartości 2"/>
          <p:cNvSpPr>
            <a:spLocks noGrp="1"/>
          </p:cNvSpPr>
          <p:nvPr>
            <p:ph idx="1"/>
          </p:nvPr>
        </p:nvSpPr>
        <p:spPr/>
        <p:txBody>
          <a:bodyPr/>
          <a:lstStyle/>
          <a:p>
            <a:r>
              <a:rPr lang="pl-PL" b="1" i="1" dirty="0"/>
              <a:t>en.wikipedia.org</a:t>
            </a:r>
          </a:p>
          <a:p>
            <a:r>
              <a:rPr lang="pl-PL" b="1" i="1" dirty="0"/>
              <a:t>allaboutstevejobs.com</a:t>
            </a:r>
          </a:p>
          <a:p>
            <a:r>
              <a:rPr lang="pl-PL" b="1" i="1" dirty="0" smtClean="0"/>
              <a:t>www.apple.com</a:t>
            </a:r>
            <a:endParaRPr lang="pl-PL" b="1" i="1" dirty="0"/>
          </a:p>
          <a:p>
            <a:r>
              <a:rPr lang="pl-PL" b="1" i="1" dirty="0" smtClean="0"/>
              <a:t>www.w3.org</a:t>
            </a:r>
            <a:endParaRPr lang="pl-PL" b="1" i="1" dirty="0"/>
          </a:p>
          <a:p>
            <a:r>
              <a:rPr lang="pl-PL" b="1" i="1" dirty="0"/>
              <a:t>chadhurley.com</a:t>
            </a:r>
          </a:p>
          <a:p>
            <a:r>
              <a:rPr lang="pl-PL" b="1" i="1" dirty="0"/>
              <a:t>www.rand.org</a:t>
            </a:r>
          </a:p>
          <a:p>
            <a:pPr marL="136525" indent="0">
              <a:buNone/>
            </a:pPr>
            <a:endParaRPr lang="pl-PL" dirty="0"/>
          </a:p>
        </p:txBody>
      </p:sp>
    </p:spTree>
    <p:extLst>
      <p:ext uri="{BB962C8B-B14F-4D97-AF65-F5344CB8AC3E}">
        <p14:creationId xmlns:p14="http://schemas.microsoft.com/office/powerpoint/2010/main" val="222733523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492896"/>
            <a:ext cx="8229600" cy="936104"/>
          </a:xfrm>
        </p:spPr>
        <p:txBody>
          <a:bodyPr/>
          <a:lstStyle/>
          <a:p>
            <a:pPr marL="136525" indent="0" algn="ctr">
              <a:buNone/>
            </a:pPr>
            <a:r>
              <a:rPr lang="pl-PL" sz="4800" dirty="0" err="1" smtClean="0"/>
              <a:t>Would</a:t>
            </a:r>
            <a:r>
              <a:rPr lang="pl-PL" sz="4800" dirty="0" smtClean="0"/>
              <a:t> </a:t>
            </a:r>
            <a:r>
              <a:rPr lang="pl-PL" sz="4800" dirty="0" err="1" smtClean="0"/>
              <a:t>they</a:t>
            </a:r>
            <a:r>
              <a:rPr lang="pl-PL" sz="4800" dirty="0" smtClean="0"/>
              <a:t> </a:t>
            </a:r>
            <a:r>
              <a:rPr lang="pl-PL" sz="4800" dirty="0" err="1" smtClean="0"/>
              <a:t>all</a:t>
            </a:r>
            <a:r>
              <a:rPr lang="pl-PL" sz="4800" dirty="0" smtClean="0"/>
              <a:t> </a:t>
            </a:r>
            <a:br>
              <a:rPr lang="pl-PL" sz="4800" dirty="0" smtClean="0"/>
            </a:br>
            <a:r>
              <a:rPr lang="pl-PL" sz="4800" dirty="0" err="1" smtClean="0"/>
              <a:t>vote</a:t>
            </a:r>
            <a:r>
              <a:rPr lang="pl-PL" sz="4800" dirty="0" smtClean="0"/>
              <a:t> for A.C.T.A.???</a:t>
            </a:r>
            <a:endParaRPr lang="pl-PL" sz="4800" dirty="0"/>
          </a:p>
        </p:txBody>
      </p:sp>
    </p:spTree>
    <p:extLst>
      <p:ext uri="{BB962C8B-B14F-4D97-AF65-F5344CB8AC3E}">
        <p14:creationId xmlns:p14="http://schemas.microsoft.com/office/powerpoint/2010/main" val="161719500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36712"/>
            <a:ext cx="8229600" cy="1143000"/>
          </a:xfrm>
        </p:spPr>
        <p:txBody>
          <a:bodyPr>
            <a:normAutofit fontScale="90000"/>
          </a:bodyPr>
          <a:lstStyle/>
          <a:p>
            <a:pPr marL="484632" fontAlgn="auto">
              <a:spcAft>
                <a:spcPts val="0"/>
              </a:spcAft>
              <a:defRPr/>
            </a:pPr>
            <a:r>
              <a:rPr lang="pl-PL" dirty="0" err="1" smtClean="0">
                <a:solidFill>
                  <a:schemeClr val="accent1">
                    <a:tint val="83000"/>
                    <a:satMod val="150000"/>
                  </a:schemeClr>
                </a:solidFill>
              </a:rPr>
              <a:t>Thank</a:t>
            </a:r>
            <a:r>
              <a:rPr lang="pl-PL" dirty="0" smtClean="0">
                <a:solidFill>
                  <a:schemeClr val="accent1">
                    <a:tint val="83000"/>
                    <a:satMod val="150000"/>
                  </a:schemeClr>
                </a:solidFill>
              </a:rPr>
              <a:t> </a:t>
            </a:r>
            <a:r>
              <a:rPr lang="pl-PL" dirty="0" err="1" smtClean="0">
                <a:solidFill>
                  <a:schemeClr val="accent1">
                    <a:tint val="83000"/>
                    <a:satMod val="150000"/>
                  </a:schemeClr>
                </a:solidFill>
              </a:rPr>
              <a:t>you</a:t>
            </a:r>
            <a:r>
              <a:rPr lang="pl-PL" dirty="0" smtClean="0">
                <a:solidFill>
                  <a:schemeClr val="accent1">
                    <a:tint val="83000"/>
                    <a:satMod val="150000"/>
                  </a:schemeClr>
                </a:solidFill>
              </a:rPr>
              <a:t> for </a:t>
            </a:r>
            <a:r>
              <a:rPr lang="pl-PL" dirty="0" err="1" smtClean="0">
                <a:solidFill>
                  <a:schemeClr val="accent1">
                    <a:tint val="83000"/>
                    <a:satMod val="150000"/>
                  </a:schemeClr>
                </a:solidFill>
              </a:rPr>
              <a:t>your</a:t>
            </a:r>
            <a:r>
              <a:rPr lang="pl-PL" dirty="0" smtClean="0">
                <a:solidFill>
                  <a:schemeClr val="accent1">
                    <a:tint val="83000"/>
                    <a:satMod val="150000"/>
                  </a:schemeClr>
                </a:solidFill>
              </a:rPr>
              <a:t> </a:t>
            </a:r>
            <a:r>
              <a:rPr lang="pl-PL" dirty="0" err="1" smtClean="0">
                <a:solidFill>
                  <a:schemeClr val="accent1">
                    <a:tint val="83000"/>
                    <a:satMod val="150000"/>
                  </a:schemeClr>
                </a:solidFill>
              </a:rPr>
              <a:t>attention</a:t>
            </a:r>
            <a:r>
              <a:rPr lang="pl-PL" dirty="0" smtClean="0">
                <a:solidFill>
                  <a:schemeClr val="accent1">
                    <a:tint val="83000"/>
                    <a:satMod val="150000"/>
                  </a:schemeClr>
                </a:solidFill>
              </a:rPr>
              <a:t> </a:t>
            </a:r>
            <a:r>
              <a:rPr lang="pl-PL" dirty="0" smtClean="0">
                <a:solidFill>
                  <a:schemeClr val="accent1">
                    <a:tint val="83000"/>
                    <a:satMod val="150000"/>
                  </a:schemeClr>
                </a:solidFill>
                <a:sym typeface="Wingdings" pitchFamily="2" charset="2"/>
              </a:rPr>
              <a:t></a:t>
            </a:r>
            <a:endParaRPr lang="pl-PL" dirty="0">
              <a:solidFill>
                <a:schemeClr val="accent1">
                  <a:tint val="83000"/>
                  <a:satMod val="150000"/>
                </a:schemeClr>
              </a:solidFill>
            </a:endParaRPr>
          </a:p>
        </p:txBody>
      </p:sp>
      <p:sp>
        <p:nvSpPr>
          <p:cNvPr id="38915" name="Symbol zastępczy zawartości 2"/>
          <p:cNvSpPr>
            <a:spLocks noGrp="1"/>
          </p:cNvSpPr>
          <p:nvPr>
            <p:ph idx="1"/>
          </p:nvPr>
        </p:nvSpPr>
        <p:spPr>
          <a:xfrm rot="21178787">
            <a:off x="1366323" y="2645755"/>
            <a:ext cx="6094146" cy="941378"/>
          </a:xfrm>
        </p:spPr>
        <p:txBody>
          <a:bodyPr>
            <a:normAutofit lnSpcReduction="10000"/>
          </a:bodyPr>
          <a:lstStyle/>
          <a:p>
            <a:pPr marL="0" indent="0" fontAlgn="auto">
              <a:spcAft>
                <a:spcPts val="0"/>
              </a:spcAft>
              <a:buClr>
                <a:schemeClr val="tx1">
                  <a:shade val="95000"/>
                </a:schemeClr>
              </a:buClr>
              <a:buFont typeface="Wingdings" pitchFamily="2" charset="2"/>
              <a:buNone/>
              <a:defRPr/>
            </a:pPr>
            <a:r>
              <a:rPr lang="pl-PL" dirty="0" err="1" smtClean="0"/>
              <a:t>Material</a:t>
            </a:r>
            <a:r>
              <a:rPr lang="pl-PL" dirty="0" smtClean="0"/>
              <a:t> </a:t>
            </a:r>
            <a:r>
              <a:rPr lang="pl-PL" dirty="0" err="1" smtClean="0"/>
              <a:t>gatherd</a:t>
            </a:r>
            <a:r>
              <a:rPr lang="pl-PL" dirty="0" smtClean="0"/>
              <a:t> by:</a:t>
            </a:r>
            <a:br>
              <a:rPr lang="pl-PL" dirty="0" smtClean="0"/>
            </a:br>
            <a:r>
              <a:rPr lang="pl-PL" dirty="0" smtClean="0"/>
              <a:t>Łukasz Makuch and Rafał Łyszczarz</a:t>
            </a:r>
          </a:p>
        </p:txBody>
      </p:sp>
      <p:sp>
        <p:nvSpPr>
          <p:cNvPr id="4" name="Symbol zastępczy zawartości 2"/>
          <p:cNvSpPr txBox="1">
            <a:spLocks/>
          </p:cNvSpPr>
          <p:nvPr/>
        </p:nvSpPr>
        <p:spPr bwMode="auto">
          <a:xfrm rot="21178787">
            <a:off x="1581090" y="4384860"/>
            <a:ext cx="6272126" cy="93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fontAlgn="auto">
              <a:spcAft>
                <a:spcPts val="0"/>
              </a:spcAft>
              <a:buClr>
                <a:schemeClr val="tx1">
                  <a:shade val="95000"/>
                </a:schemeClr>
              </a:buClr>
              <a:buFont typeface="Wingdings" pitchFamily="2" charset="2"/>
              <a:buNone/>
              <a:defRPr/>
            </a:pPr>
            <a:r>
              <a:rPr lang="pl-PL" dirty="0" smtClean="0"/>
              <a:t>The design and choice of </a:t>
            </a:r>
            <a:r>
              <a:rPr lang="pl-PL" dirty="0" err="1" smtClean="0"/>
              <a:t>quotes</a:t>
            </a:r>
            <a:r>
              <a:rPr lang="pl-PL" dirty="0" smtClean="0"/>
              <a:t> by:</a:t>
            </a:r>
            <a:br>
              <a:rPr lang="pl-PL" dirty="0" smtClean="0"/>
            </a:br>
            <a:r>
              <a:rPr lang="pl-PL" dirty="0" smtClean="0"/>
              <a:t>Martyna </a:t>
            </a:r>
            <a:r>
              <a:rPr lang="pl-PL" dirty="0"/>
              <a:t>P</a:t>
            </a:r>
            <a:r>
              <a:rPr lang="pl-PL" dirty="0" smtClean="0"/>
              <a:t>ietraszek and Sławomir Morel</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Linus </a:t>
            </a:r>
            <a:r>
              <a:rPr lang="pl-PL" dirty="0" err="1" smtClean="0">
                <a:solidFill>
                  <a:schemeClr val="accent1">
                    <a:tint val="83000"/>
                    <a:satMod val="150000"/>
                  </a:schemeClr>
                </a:solidFill>
              </a:rPr>
              <a:t>Torvalds</a:t>
            </a:r>
            <a:endParaRPr lang="pl-PL" dirty="0">
              <a:solidFill>
                <a:schemeClr val="accent1">
                  <a:tint val="83000"/>
                  <a:satMod val="150000"/>
                </a:schemeClr>
              </a:solidFill>
            </a:endParaRPr>
          </a:p>
        </p:txBody>
      </p:sp>
      <p:sp>
        <p:nvSpPr>
          <p:cNvPr id="6147" name="Symbol zastępczy zawartości 2"/>
          <p:cNvSpPr>
            <a:spLocks noGrp="1"/>
          </p:cNvSpPr>
          <p:nvPr>
            <p:ph idx="1"/>
          </p:nvPr>
        </p:nvSpPr>
        <p:spPr/>
        <p:txBody>
          <a:bodyPr/>
          <a:lstStyle/>
          <a:p>
            <a:pPr marL="0" indent="-273050">
              <a:lnSpc>
                <a:spcPct val="150000"/>
              </a:lnSpc>
              <a:buFont typeface="Wingdings 2" pitchFamily="18" charset="2"/>
              <a:buNone/>
            </a:pPr>
            <a:r>
              <a:rPr lang="pl-PL" dirty="0" smtClean="0"/>
              <a:t>The </a:t>
            </a:r>
            <a:r>
              <a:rPr lang="pl-PL" dirty="0" err="1" smtClean="0"/>
              <a:t>creator</a:t>
            </a:r>
            <a:r>
              <a:rPr lang="pl-PL" dirty="0" smtClean="0"/>
              <a:t> of the Linux </a:t>
            </a:r>
            <a:r>
              <a:rPr lang="pl-PL" dirty="0" err="1" smtClean="0"/>
              <a:t>kernel</a:t>
            </a:r>
            <a:r>
              <a:rPr lang="pl-PL" dirty="0" smtClean="0"/>
              <a:t>, </a:t>
            </a:r>
            <a:r>
              <a:rPr lang="pl-PL" dirty="0" err="1" smtClean="0"/>
              <a:t>which</a:t>
            </a:r>
            <a:r>
              <a:rPr lang="pl-PL" dirty="0" smtClean="0"/>
              <a:t> </a:t>
            </a:r>
            <a:r>
              <a:rPr lang="pl-PL" dirty="0" err="1" smtClean="0"/>
              <a:t>has</a:t>
            </a:r>
            <a:r>
              <a:rPr lang="pl-PL" dirty="0" smtClean="0"/>
              <a:t> </a:t>
            </a:r>
            <a:r>
              <a:rPr lang="pl-PL" dirty="0" err="1" smtClean="0"/>
              <a:t>been</a:t>
            </a:r>
            <a:r>
              <a:rPr lang="pl-PL" dirty="0" smtClean="0"/>
              <a:t> applied in :</a:t>
            </a:r>
          </a:p>
          <a:p>
            <a:pPr marL="0" indent="-273050">
              <a:lnSpc>
                <a:spcPct val="150000"/>
              </a:lnSpc>
            </a:pPr>
            <a:r>
              <a:rPr lang="pl-PL" dirty="0" err="1" smtClean="0"/>
              <a:t>Numerous</a:t>
            </a:r>
            <a:r>
              <a:rPr lang="pl-PL" dirty="0" smtClean="0"/>
              <a:t> </a:t>
            </a:r>
            <a:r>
              <a:rPr lang="pl-PL" dirty="0" err="1" smtClean="0"/>
              <a:t>operating</a:t>
            </a:r>
            <a:r>
              <a:rPr lang="pl-PL" dirty="0" smtClean="0"/>
              <a:t> </a:t>
            </a:r>
            <a:r>
              <a:rPr lang="pl-PL" dirty="0" err="1" smtClean="0"/>
              <a:t>systems</a:t>
            </a:r>
            <a:r>
              <a:rPr lang="pl-PL" dirty="0" smtClean="0"/>
              <a:t> </a:t>
            </a:r>
            <a:r>
              <a:rPr lang="pl-PL" dirty="0" err="1" smtClean="0"/>
              <a:t>that</a:t>
            </a:r>
            <a:r>
              <a:rPr lang="pl-PL" dirty="0" smtClean="0"/>
              <a:t> </a:t>
            </a:r>
            <a:r>
              <a:rPr lang="pl-PL" dirty="0" err="1" smtClean="0"/>
              <a:t>allow</a:t>
            </a:r>
            <a:r>
              <a:rPr lang="pl-PL" dirty="0" smtClean="0"/>
              <a:t> network </a:t>
            </a:r>
            <a:r>
              <a:rPr lang="pl-PL" dirty="0" err="1" smtClean="0"/>
              <a:t>equipment</a:t>
            </a:r>
            <a:r>
              <a:rPr lang="pl-PL" dirty="0" smtClean="0"/>
              <a:t> (</a:t>
            </a:r>
            <a:r>
              <a:rPr lang="pl-PL" dirty="0" err="1" smtClean="0"/>
              <a:t>routers</a:t>
            </a:r>
            <a:r>
              <a:rPr lang="pl-PL" dirty="0" smtClean="0"/>
              <a:t>, </a:t>
            </a:r>
            <a:r>
              <a:rPr lang="pl-PL" dirty="0" err="1" smtClean="0"/>
              <a:t>servers</a:t>
            </a:r>
            <a:r>
              <a:rPr lang="pl-PL" dirty="0" smtClean="0"/>
              <a:t>)</a:t>
            </a:r>
          </a:p>
          <a:p>
            <a:pPr marL="0" indent="-273050">
              <a:lnSpc>
                <a:spcPct val="150000"/>
              </a:lnSpc>
            </a:pPr>
            <a:r>
              <a:rPr lang="pl-PL" dirty="0" smtClean="0"/>
              <a:t>Desktop Linux </a:t>
            </a:r>
            <a:r>
              <a:rPr lang="pl-PL" dirty="0" err="1" smtClean="0"/>
              <a:t>distributions</a:t>
            </a:r>
            <a:r>
              <a:rPr lang="pl-PL" dirty="0" smtClean="0"/>
              <a:t> (</a:t>
            </a:r>
            <a:r>
              <a:rPr lang="pl-PL" dirty="0" err="1" smtClean="0"/>
              <a:t>Ubuntu</a:t>
            </a:r>
            <a:r>
              <a:rPr lang="pl-PL" dirty="0" smtClean="0"/>
              <a:t>, Fedora)</a:t>
            </a:r>
          </a:p>
          <a:p>
            <a:pPr marL="0" indent="-273050">
              <a:lnSpc>
                <a:spcPct val="150000"/>
              </a:lnSpc>
            </a:pPr>
            <a:r>
              <a:rPr lang="pl-PL" dirty="0" smtClean="0"/>
              <a:t>Android mobile (</a:t>
            </a:r>
            <a:r>
              <a:rPr lang="pl-PL" dirty="0" err="1" smtClean="0"/>
              <a:t>samsung</a:t>
            </a:r>
            <a:r>
              <a:rPr lang="pl-PL" dirty="0" smtClean="0"/>
              <a:t> </a:t>
            </a:r>
            <a:r>
              <a:rPr lang="pl-PL" dirty="0" err="1" smtClean="0"/>
              <a:t>galaxy</a:t>
            </a:r>
            <a:r>
              <a:rPr lang="pl-PL" dirty="0" smtClean="0"/>
              <a:t> s, </a:t>
            </a:r>
            <a:r>
              <a:rPr lang="pl-PL" dirty="0" err="1" smtClean="0"/>
              <a:t>google</a:t>
            </a:r>
            <a:r>
              <a:rPr lang="pl-PL" dirty="0" smtClean="0"/>
              <a:t> g1)</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Brendan </a:t>
            </a:r>
            <a:r>
              <a:rPr lang="pl-PL" dirty="0" err="1" smtClean="0">
                <a:solidFill>
                  <a:schemeClr val="accent1">
                    <a:tint val="83000"/>
                    <a:satMod val="150000"/>
                  </a:schemeClr>
                </a:solidFill>
              </a:rPr>
              <a:t>Eich</a:t>
            </a:r>
            <a:r>
              <a:rPr lang="pl-PL" dirty="0" smtClean="0">
                <a:solidFill>
                  <a:schemeClr val="accent1">
                    <a:tint val="83000"/>
                    <a:satMod val="150000"/>
                  </a:schemeClr>
                </a:solidFill>
              </a:rPr>
              <a:t> </a:t>
            </a:r>
            <a:r>
              <a:rPr lang="pl-PL" sz="2000" b="0" dirty="0" smtClean="0">
                <a:solidFill>
                  <a:schemeClr val="tx1"/>
                </a:solidFill>
                <a:effectLst/>
              </a:rPr>
              <a:t>(1961)</a:t>
            </a:r>
            <a:endParaRPr lang="pl-PL" dirty="0">
              <a:solidFill>
                <a:schemeClr val="tx1"/>
              </a:solidFill>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2060848"/>
            <a:ext cx="2371725" cy="29908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7172" name="pole tekstowe 2"/>
          <p:cNvSpPr txBox="1">
            <a:spLocks noChangeArrowheads="1"/>
          </p:cNvSpPr>
          <p:nvPr/>
        </p:nvSpPr>
        <p:spPr bwMode="auto">
          <a:xfrm>
            <a:off x="4416425" y="2636838"/>
            <a:ext cx="447605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600" dirty="0">
                <a:latin typeface="Chiller" pitchFamily="82" charset="0"/>
              </a:rPr>
              <a:t>„</a:t>
            </a:r>
            <a:r>
              <a:rPr lang="en-US" sz="3600" dirty="0">
                <a:latin typeface="Chiller" pitchFamily="82" charset="0"/>
              </a:rPr>
              <a:t>JS had to “look like Java” only less so, be Java’s dumb kid brother or boy-hostage sidekick.</a:t>
            </a:r>
            <a:r>
              <a:rPr lang="pl-PL" sz="3600" dirty="0">
                <a:latin typeface="Chiller" pitchFamily="82" charset="0"/>
              </a:rPr>
              <a:t>”</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Brendan </a:t>
            </a:r>
            <a:r>
              <a:rPr lang="pl-PL" dirty="0" err="1" smtClean="0">
                <a:solidFill>
                  <a:schemeClr val="accent1">
                    <a:tint val="83000"/>
                    <a:satMod val="150000"/>
                  </a:schemeClr>
                </a:solidFill>
              </a:rPr>
              <a:t>Eich</a:t>
            </a:r>
            <a:endParaRPr lang="pl-PL" dirty="0">
              <a:solidFill>
                <a:schemeClr val="accent1">
                  <a:tint val="83000"/>
                  <a:satMod val="150000"/>
                </a:schemeClr>
              </a:solidFill>
            </a:endParaRPr>
          </a:p>
        </p:txBody>
      </p:sp>
      <p:sp>
        <p:nvSpPr>
          <p:cNvPr id="3" name="Symbol zastępczy zawartości 2"/>
          <p:cNvSpPr>
            <a:spLocks noGrp="1"/>
          </p:cNvSpPr>
          <p:nvPr>
            <p:ph idx="1"/>
          </p:nvPr>
        </p:nvSpPr>
        <p:spPr/>
        <p:txBody>
          <a:bodyPr rtlCol="0">
            <a:normAutofit fontScale="85000" lnSpcReduction="10000"/>
          </a:bodyPr>
          <a:lstStyle/>
          <a:p>
            <a:pPr marL="448056" indent="-384048" fontAlgn="auto">
              <a:lnSpc>
                <a:spcPct val="150000"/>
              </a:lnSpc>
              <a:spcAft>
                <a:spcPts val="0"/>
              </a:spcAft>
              <a:buClr>
                <a:schemeClr val="tx1">
                  <a:shade val="95000"/>
                </a:schemeClr>
              </a:buClr>
              <a:buFont typeface="Wingdings 2"/>
              <a:buNone/>
              <a:defRPr/>
            </a:pPr>
            <a:r>
              <a:rPr lang="en-US" sz="2400" dirty="0"/>
              <a:t>The author of the popular scripting language JavaScript programming which:</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Is widely used on the Internet</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pl-PL" sz="2400" dirty="0"/>
              <a:t>W</a:t>
            </a:r>
            <a:r>
              <a:rPr lang="en-US" sz="2400" dirty="0" err="1"/>
              <a:t>orks</a:t>
            </a:r>
            <a:r>
              <a:rPr lang="en-US" sz="2400" dirty="0"/>
              <a:t> on the user's browser</a:t>
            </a:r>
            <a:endParaRPr lang="pl-PL" sz="2400" dirty="0" smtClean="0"/>
          </a:p>
          <a:p>
            <a:pPr marL="64008" indent="0" fontAlgn="auto">
              <a:lnSpc>
                <a:spcPct val="150000"/>
              </a:lnSpc>
              <a:spcAft>
                <a:spcPts val="0"/>
              </a:spcAft>
              <a:buClr>
                <a:schemeClr val="tx1">
                  <a:shade val="95000"/>
                </a:schemeClr>
              </a:buClr>
              <a:buFont typeface="Wingdings" pitchFamily="2" charset="2"/>
              <a:buNone/>
              <a:defRPr/>
            </a:pPr>
            <a:r>
              <a:rPr lang="en-US" sz="2400" dirty="0"/>
              <a:t>It allows for example:</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Change the content without reloading</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Initial verification forms</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Performing simple calculations</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Creating visually appealing interactive web application </a:t>
            </a:r>
            <a:r>
              <a:rPr lang="en-US" sz="2400" dirty="0" smtClean="0"/>
              <a:t>interface</a:t>
            </a:r>
            <a:endParaRPr lang="pl-PL" sz="2400" dirty="0" smtClean="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Jon </a:t>
            </a:r>
            <a:r>
              <a:rPr lang="pl-PL" dirty="0" err="1" smtClean="0">
                <a:solidFill>
                  <a:schemeClr val="accent1">
                    <a:tint val="83000"/>
                    <a:satMod val="150000"/>
                  </a:schemeClr>
                </a:solidFill>
              </a:rPr>
              <a:t>Postel</a:t>
            </a:r>
            <a:r>
              <a:rPr lang="pl-PL" dirty="0" smtClean="0">
                <a:solidFill>
                  <a:schemeClr val="accent1">
                    <a:tint val="83000"/>
                    <a:satMod val="150000"/>
                  </a:schemeClr>
                </a:solidFill>
              </a:rPr>
              <a:t> </a:t>
            </a:r>
            <a:r>
              <a:rPr lang="pl-PL" sz="2000" b="0" dirty="0" smtClean="0">
                <a:solidFill>
                  <a:schemeClr val="tx1"/>
                </a:solidFill>
                <a:effectLst/>
              </a:rPr>
              <a:t>(1943-1998)</a:t>
            </a:r>
            <a:endParaRPr lang="pl-PL" sz="2000" b="0" dirty="0">
              <a:solidFill>
                <a:schemeClr val="tx1"/>
              </a:solidFill>
              <a:effectLst/>
            </a:endParaRP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55576" y="1760240"/>
            <a:ext cx="3931865" cy="3600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9220" name="pole tekstowe 2"/>
          <p:cNvSpPr txBox="1">
            <a:spLocks noChangeArrowheads="1"/>
          </p:cNvSpPr>
          <p:nvPr/>
        </p:nvSpPr>
        <p:spPr bwMode="auto">
          <a:xfrm>
            <a:off x="5076056" y="2492896"/>
            <a:ext cx="38884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3600" dirty="0">
                <a:latin typeface="Chiller" pitchFamily="82" charset="0"/>
              </a:rPr>
              <a:t>,,</a:t>
            </a:r>
            <a:r>
              <a:rPr lang="en-US" sz="3600" dirty="0">
                <a:latin typeface="Chiller" pitchFamily="82" charset="0"/>
              </a:rPr>
              <a:t>Group discussion is very valuable; group drafting is less productive.</a:t>
            </a:r>
            <a:r>
              <a:rPr lang="pl-PL" sz="3600" dirty="0">
                <a:latin typeface="Chiller" pitchFamily="82" charset="0"/>
              </a:rPr>
              <a:t>’’</a:t>
            </a:r>
            <a:r>
              <a:rPr lang="en-US" sz="3600" dirty="0">
                <a:latin typeface="Chiller" pitchFamily="82" charset="0"/>
              </a:rPr>
              <a:t> </a:t>
            </a:r>
            <a:br>
              <a:rPr lang="en-US" sz="3600" dirty="0">
                <a:latin typeface="Chiller" pitchFamily="82" charset="0"/>
              </a:rPr>
            </a:br>
            <a:endParaRPr lang="pl-PL" sz="3600" dirty="0">
              <a:latin typeface="Chiller" pitchFamily="82"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484632" fontAlgn="auto">
              <a:spcAft>
                <a:spcPts val="0"/>
              </a:spcAft>
              <a:defRPr/>
            </a:pPr>
            <a:r>
              <a:rPr lang="pl-PL" dirty="0" smtClean="0">
                <a:solidFill>
                  <a:schemeClr val="accent1">
                    <a:tint val="83000"/>
                    <a:satMod val="150000"/>
                  </a:schemeClr>
                </a:solidFill>
              </a:rPr>
              <a:t>Jon </a:t>
            </a:r>
            <a:r>
              <a:rPr lang="pl-PL" dirty="0" err="1" smtClean="0">
                <a:solidFill>
                  <a:schemeClr val="accent1">
                    <a:tint val="83000"/>
                    <a:satMod val="150000"/>
                  </a:schemeClr>
                </a:solidFill>
              </a:rPr>
              <a:t>Postel</a:t>
            </a:r>
            <a:endParaRPr lang="pl-PL" dirty="0">
              <a:solidFill>
                <a:schemeClr val="accent1">
                  <a:tint val="83000"/>
                  <a:satMod val="150000"/>
                </a:schemeClr>
              </a:solidFill>
            </a:endParaRPr>
          </a:p>
        </p:txBody>
      </p:sp>
      <p:sp>
        <p:nvSpPr>
          <p:cNvPr id="3" name="Symbol zastępczy zawartości 2"/>
          <p:cNvSpPr>
            <a:spLocks noGrp="1"/>
          </p:cNvSpPr>
          <p:nvPr>
            <p:ph idx="1"/>
          </p:nvPr>
        </p:nvSpPr>
        <p:spPr/>
        <p:txBody>
          <a:bodyPr rtlCol="0">
            <a:normAutofit fontScale="92500" lnSpcReduction="10000"/>
          </a:bodyPr>
          <a:lstStyle/>
          <a:p>
            <a:pPr marL="448056" indent="-384048" fontAlgn="auto">
              <a:lnSpc>
                <a:spcPct val="150000"/>
              </a:lnSpc>
              <a:spcAft>
                <a:spcPts val="0"/>
              </a:spcAft>
              <a:buClr>
                <a:schemeClr val="tx1">
                  <a:shade val="95000"/>
                </a:schemeClr>
              </a:buClr>
              <a:buFont typeface="Wingdings 2"/>
              <a:buChar char=""/>
              <a:defRPr/>
            </a:pPr>
            <a:r>
              <a:rPr lang="en-US" sz="2400" dirty="0"/>
              <a:t>He created the structure of Internet domain names that we know today, that is where the</a:t>
            </a:r>
            <a:r>
              <a:rPr lang="pl-PL" sz="2400" dirty="0"/>
              <a:t> </a:t>
            </a:r>
            <a:r>
              <a:rPr lang="en-US" sz="2400" dirty="0"/>
              <a:t>subdomains are separated by dots and arranged from most specific to most general.</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He invented an automatic DNS servers that are responsible for changing the domain </a:t>
            </a:r>
            <a:r>
              <a:rPr lang="en-US" sz="2400" dirty="0" smtClean="0"/>
              <a:t>name</a:t>
            </a:r>
            <a:r>
              <a:rPr lang="pl-PL" sz="2400" dirty="0" smtClean="0"/>
              <a:t> </a:t>
            </a:r>
            <a:r>
              <a:rPr lang="en-US" sz="2400" dirty="0" smtClean="0"/>
              <a:t>to </a:t>
            </a:r>
            <a:r>
              <a:rPr lang="en-US" sz="2400" dirty="0"/>
              <a:t>its </a:t>
            </a:r>
            <a:r>
              <a:rPr lang="pl-PL" sz="2400" dirty="0" smtClean="0"/>
              <a:t/>
            </a:r>
            <a:br>
              <a:rPr lang="pl-PL" sz="2400" dirty="0" smtClean="0"/>
            </a:br>
            <a:r>
              <a:rPr lang="en-US" sz="2400" dirty="0" smtClean="0"/>
              <a:t>IP </a:t>
            </a:r>
            <a:r>
              <a:rPr lang="en-US" sz="2400" dirty="0"/>
              <a:t>address.</a:t>
            </a:r>
            <a:endParaRPr lang="pl-PL" sz="2400" dirty="0" smtClean="0"/>
          </a:p>
          <a:p>
            <a:pPr marL="448056" indent="-384048" fontAlgn="auto">
              <a:lnSpc>
                <a:spcPct val="150000"/>
              </a:lnSpc>
              <a:spcAft>
                <a:spcPts val="0"/>
              </a:spcAft>
              <a:buClr>
                <a:schemeClr val="tx1">
                  <a:shade val="95000"/>
                </a:schemeClr>
              </a:buClr>
              <a:buFont typeface="Wingdings 2"/>
              <a:buChar char=""/>
              <a:defRPr/>
            </a:pPr>
            <a:r>
              <a:rPr lang="en-US" sz="2400" dirty="0"/>
              <a:t>He proposed the first version of the MTP and its successor SMTP, which is responsible for handling </a:t>
            </a:r>
            <a:r>
              <a:rPr lang="pl-PL" sz="2400" dirty="0" smtClean="0"/>
              <a:t/>
            </a:r>
            <a:br>
              <a:rPr lang="pl-PL" sz="2400" dirty="0" smtClean="0"/>
            </a:br>
            <a:r>
              <a:rPr lang="en-US" sz="2400" dirty="0" smtClean="0"/>
              <a:t>e-mail</a:t>
            </a:r>
            <a:endParaRPr lang="pl-PL" sz="2400"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normAutofit fontScale="90000"/>
          </a:bodyPr>
          <a:lstStyle/>
          <a:p>
            <a:pPr marL="484632" fontAlgn="auto">
              <a:spcAft>
                <a:spcPts val="0"/>
              </a:spcAft>
              <a:defRPr/>
            </a:pPr>
            <a:r>
              <a:rPr lang="pl-PL" dirty="0" smtClean="0">
                <a:solidFill>
                  <a:schemeClr val="accent1">
                    <a:tint val="83000"/>
                    <a:satMod val="150000"/>
                  </a:schemeClr>
                </a:solidFill>
              </a:rPr>
              <a:t>Bob Kahn and </a:t>
            </a:r>
            <a:r>
              <a:rPr lang="pl-PL" dirty="0" err="1" smtClean="0">
                <a:solidFill>
                  <a:schemeClr val="accent1">
                    <a:tint val="83000"/>
                    <a:satMod val="150000"/>
                  </a:schemeClr>
                </a:solidFill>
              </a:rPr>
              <a:t>Vinton</a:t>
            </a:r>
            <a:r>
              <a:rPr lang="pl-PL" dirty="0" smtClean="0">
                <a:solidFill>
                  <a:schemeClr val="accent1">
                    <a:tint val="83000"/>
                    <a:satMod val="150000"/>
                  </a:schemeClr>
                </a:solidFill>
              </a:rPr>
              <a:t> Gray </a:t>
            </a:r>
            <a:r>
              <a:rPr lang="pl-PL" dirty="0" err="1" smtClean="0">
                <a:solidFill>
                  <a:schemeClr val="accent1">
                    <a:tint val="83000"/>
                    <a:satMod val="150000"/>
                  </a:schemeClr>
                </a:solidFill>
              </a:rPr>
              <a:t>Cerf</a:t>
            </a:r>
            <a:endParaRPr lang="pl-PL" dirty="0">
              <a:solidFill>
                <a:schemeClr val="accent1">
                  <a:tint val="83000"/>
                  <a:satMod val="150000"/>
                </a:schemeClr>
              </a:solidFill>
            </a:endParaRPr>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331640" y="2204864"/>
            <a:ext cx="2768111" cy="352236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6388"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258219"/>
            <a:ext cx="2857500" cy="32099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pole tekstowe 3"/>
          <p:cNvSpPr txBox="1"/>
          <p:nvPr/>
        </p:nvSpPr>
        <p:spPr>
          <a:xfrm>
            <a:off x="2195736" y="1772816"/>
            <a:ext cx="864096" cy="369332"/>
          </a:xfrm>
          <a:prstGeom prst="rect">
            <a:avLst/>
          </a:prstGeom>
          <a:noFill/>
        </p:spPr>
        <p:txBody>
          <a:bodyPr wrap="square" rtlCol="0">
            <a:spAutoFit/>
          </a:bodyPr>
          <a:lstStyle/>
          <a:p>
            <a:r>
              <a:rPr lang="pl-PL" dirty="0" smtClean="0"/>
              <a:t>(1938)</a:t>
            </a:r>
            <a:endParaRPr lang="pl-PL" dirty="0"/>
          </a:p>
        </p:txBody>
      </p:sp>
      <p:sp>
        <p:nvSpPr>
          <p:cNvPr id="5" name="pole tekstowe 4"/>
          <p:cNvSpPr txBox="1"/>
          <p:nvPr/>
        </p:nvSpPr>
        <p:spPr>
          <a:xfrm>
            <a:off x="6156176" y="1772816"/>
            <a:ext cx="864096" cy="369332"/>
          </a:xfrm>
          <a:prstGeom prst="rect">
            <a:avLst/>
          </a:prstGeom>
          <a:noFill/>
        </p:spPr>
        <p:txBody>
          <a:bodyPr wrap="square" rtlCol="0">
            <a:spAutoFit/>
          </a:bodyPr>
          <a:lstStyle/>
          <a:p>
            <a:r>
              <a:rPr lang="pl-PL" dirty="0" smtClean="0"/>
              <a:t>(1943)</a:t>
            </a:r>
            <a:endParaRPr lang="pl-PL"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796</TotalTime>
  <Words>563</Words>
  <Application>Microsoft Office PowerPoint</Application>
  <PresentationFormat>Pokaz na ekranie (4:3)</PresentationFormat>
  <Paragraphs>131</Paragraphs>
  <Slides>35</Slides>
  <Notes>0</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Wierzchołek</vt:lpstr>
      <vt:lpstr>cyberspace  creators</vt:lpstr>
      <vt:lpstr>Cyberspace</vt:lpstr>
      <vt:lpstr>Linus Torvalds  (1969)</vt:lpstr>
      <vt:lpstr>Linus Torvalds</vt:lpstr>
      <vt:lpstr>Brendan Eich (1961)</vt:lpstr>
      <vt:lpstr>Brendan Eich</vt:lpstr>
      <vt:lpstr>Jon Postel (1943-1998)</vt:lpstr>
      <vt:lpstr>Jon Postel</vt:lpstr>
      <vt:lpstr>Bob Kahn and Vinton Gray Cerf</vt:lpstr>
      <vt:lpstr>Bob Kahn and Vinton Gray Cerf</vt:lpstr>
      <vt:lpstr>Rasmus Lerdorf (1968)</vt:lpstr>
      <vt:lpstr>Rasmus Lerdorf</vt:lpstr>
      <vt:lpstr>Sergey Brin and Larry Page</vt:lpstr>
      <vt:lpstr>Sergey Brin and Larry Page</vt:lpstr>
      <vt:lpstr>Pierre Omidyar (1967)</vt:lpstr>
      <vt:lpstr>Pierre Omidyar</vt:lpstr>
      <vt:lpstr>Martin Cooper (1928)</vt:lpstr>
      <vt:lpstr>Martin Cooper</vt:lpstr>
      <vt:lpstr>Mark Zuckerberg (1984)</vt:lpstr>
      <vt:lpstr>Mark Zuckerberg</vt:lpstr>
      <vt:lpstr>Steve Jobs (1955-2011)</vt:lpstr>
      <vt:lpstr>Steve Jobs</vt:lpstr>
      <vt:lpstr>Bill Gates (1955)</vt:lpstr>
      <vt:lpstr>Bill Gates</vt:lpstr>
      <vt:lpstr>Chad Hurley (1977)</vt:lpstr>
      <vt:lpstr>Chad Hurley</vt:lpstr>
      <vt:lpstr>Paul Baran (1926-2011)</vt:lpstr>
      <vt:lpstr>Paul Baran</vt:lpstr>
      <vt:lpstr>Tim Berners-Lee (1955)</vt:lpstr>
      <vt:lpstr>Tim Berners-Lee</vt:lpstr>
      <vt:lpstr>The greatness of Anonymous</vt:lpstr>
      <vt:lpstr>The greatness of Anonymous</vt:lpstr>
      <vt:lpstr>Sources of information</vt:lpstr>
      <vt:lpstr>Prezentacja programu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Twórcy dzisiejszej cyberprzestrzeni</dc:title>
  <dc:creator>Zopsesen</dc:creator>
  <cp:lastModifiedBy>Beatka</cp:lastModifiedBy>
  <cp:revision>72</cp:revision>
  <dcterms:created xsi:type="dcterms:W3CDTF">2012-02-21T18:54:33Z</dcterms:created>
  <dcterms:modified xsi:type="dcterms:W3CDTF">2012-03-07T16:48:35Z</dcterms:modified>
</cp:coreProperties>
</file>